
<file path=[Content_Types].xml><?xml version="1.0" encoding="utf-8"?>
<Types xmlns="http://schemas.openxmlformats.org/package/2006/content-types">
  <Default Extension="jpeg" ContentType="image/jpeg"/>
  <Default Extension="JPG" ContentType="image/.jpg"/>
  <Default Extension="png" ContentType="image/png"/>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72" r:id="rId4"/>
    <p:sldId id="258" r:id="rId5"/>
    <p:sldId id="259" r:id="rId6"/>
    <p:sldId id="260" r:id="rId7"/>
    <p:sldId id="261" r:id="rId8"/>
    <p:sldId id="264" r:id="rId9"/>
    <p:sldId id="265" r:id="rId10"/>
    <p:sldId id="262" r:id="rId11"/>
    <p:sldId id="263" r:id="rId12"/>
    <p:sldId id="266" r:id="rId13"/>
    <p:sldId id="267" r:id="rId14"/>
    <p:sldId id="268" r:id="rId15"/>
    <p:sldId id="288" r:id="rId16"/>
    <p:sldId id="289" r:id="rId17"/>
    <p:sldId id="270" r:id="rId18"/>
    <p:sldId id="271" r:id="rId19"/>
    <p:sldId id="273" r:id="rId20"/>
    <p:sldId id="274" r:id="rId21"/>
    <p:sldId id="275" r:id="rId22"/>
    <p:sldId id="276" r:id="rId23"/>
    <p:sldId id="277" r:id="rId24"/>
    <p:sldId id="278" r:id="rId25"/>
    <p:sldId id="279" r:id="rId26"/>
    <p:sldId id="281" r:id="rId27"/>
    <p:sldId id="280" r:id="rId28"/>
    <p:sldId id="282" r:id="rId29"/>
    <p:sldId id="283" r:id="rId30"/>
    <p:sldId id="284" r:id="rId31"/>
    <p:sldId id="285" r:id="rId32"/>
    <p:sldId id="286" r:id="rId33"/>
    <p:sldId id="287" r:id="rId34"/>
    <p:sldId id="292" r:id="rId35"/>
    <p:sldId id="294" r:id="rId36"/>
    <p:sldId id="296" r:id="rId37"/>
    <p:sldId id="295" r:id="rId38"/>
    <p:sldId id="297" r:id="rId39"/>
    <p:sldId id="298" r:id="rId40"/>
    <p:sldId id="291" r:id="rId41"/>
    <p:sldId id="290" r:id="rId42"/>
    <p:sldId id="293" r:id="rId43"/>
    <p:sldId id="299" r:id="rId44"/>
    <p:sldId id="300" r:id="rId45"/>
  </p:sldIdLst>
  <p:sldSz cx="12192000" cy="6858000"/>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中度样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7"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8" Type="http://schemas.openxmlformats.org/officeDocument/2006/relationships/tableStyles" Target="tableStyles.xml"/><Relationship Id="rId47" Type="http://schemas.openxmlformats.org/officeDocument/2006/relationships/viewProps" Target="viewProps.xml"/><Relationship Id="rId46" Type="http://schemas.openxmlformats.org/officeDocument/2006/relationships/presProps" Target="presProps.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id-ID"/>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d-ID"/>
          </a:p>
        </p:txBody>
      </p:sp>
      <p:sp>
        <p:nvSpPr>
          <p:cNvPr id="4" name="Date Placeholder 3"/>
          <p:cNvSpPr>
            <a:spLocks noGrp="1"/>
          </p:cNvSpPr>
          <p:nvPr>
            <p:ph type="dt" sz="half" idx="10"/>
          </p:nvPr>
        </p:nvSpPr>
        <p:spPr/>
        <p:txBody>
          <a:bodyPr/>
          <a:lstStyle/>
          <a:p>
            <a:fld id="{FB7022C0-4B18-40BE-94B0-DA1D0AB38197}" type="datetimeFigureOut">
              <a:rPr lang="id-ID" smtClean="0"/>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1C4A6B8-49DA-49E3-8E20-4F2725076570}" type="slidenum">
              <a:rPr lang="id-ID" smtClean="0"/>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id-ID"/>
          </a:p>
        </p:txBody>
      </p:sp>
      <p:sp>
        <p:nvSpPr>
          <p:cNvPr id="4" name="Date Placeholder 3"/>
          <p:cNvSpPr>
            <a:spLocks noGrp="1"/>
          </p:cNvSpPr>
          <p:nvPr>
            <p:ph type="dt" sz="half" idx="10"/>
          </p:nvPr>
        </p:nvSpPr>
        <p:spPr/>
        <p:txBody>
          <a:bodyPr/>
          <a:lstStyle/>
          <a:p>
            <a:fld id="{FB7022C0-4B18-40BE-94B0-DA1D0AB38197}" type="datetimeFigureOut">
              <a:rPr lang="id-ID" smtClean="0"/>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1C4A6B8-49DA-49E3-8E20-4F2725076570}" type="slidenum">
              <a:rPr lang="id-ID" smtClean="0"/>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id-ID"/>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id-ID"/>
          </a:p>
        </p:txBody>
      </p:sp>
      <p:sp>
        <p:nvSpPr>
          <p:cNvPr id="4" name="Date Placeholder 3"/>
          <p:cNvSpPr>
            <a:spLocks noGrp="1"/>
          </p:cNvSpPr>
          <p:nvPr>
            <p:ph type="dt" sz="half" idx="10"/>
          </p:nvPr>
        </p:nvSpPr>
        <p:spPr/>
        <p:txBody>
          <a:bodyPr/>
          <a:lstStyle/>
          <a:p>
            <a:fld id="{FB7022C0-4B18-40BE-94B0-DA1D0AB38197}" type="datetimeFigureOut">
              <a:rPr lang="id-ID" smtClean="0"/>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1C4A6B8-49DA-49E3-8E20-4F2725076570}" type="slidenum">
              <a:rPr lang="id-ID" smtClean="0"/>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id-ID"/>
          </a:p>
        </p:txBody>
      </p:sp>
      <p:sp>
        <p:nvSpPr>
          <p:cNvPr id="4" name="Date Placeholder 3"/>
          <p:cNvSpPr>
            <a:spLocks noGrp="1"/>
          </p:cNvSpPr>
          <p:nvPr>
            <p:ph type="dt" sz="half" idx="10"/>
          </p:nvPr>
        </p:nvSpPr>
        <p:spPr/>
        <p:txBody>
          <a:bodyPr/>
          <a:lstStyle/>
          <a:p>
            <a:fld id="{FB7022C0-4B18-40BE-94B0-DA1D0AB38197}" type="datetimeFigureOut">
              <a:rPr lang="id-ID" smtClean="0"/>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1C4A6B8-49DA-49E3-8E20-4F2725076570}" type="slidenum">
              <a:rPr lang="id-ID" smtClean="0"/>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id-ID"/>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FB7022C0-4B18-40BE-94B0-DA1D0AB38197}" type="datetimeFigureOut">
              <a:rPr lang="id-ID" smtClean="0"/>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1C4A6B8-49DA-49E3-8E20-4F2725076570}" type="slidenum">
              <a:rPr lang="id-ID" smtClean="0"/>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id-ID"/>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id-ID"/>
          </a:p>
        </p:txBody>
      </p:sp>
      <p:sp>
        <p:nvSpPr>
          <p:cNvPr id="5" name="Date Placeholder 4"/>
          <p:cNvSpPr>
            <a:spLocks noGrp="1"/>
          </p:cNvSpPr>
          <p:nvPr>
            <p:ph type="dt" sz="half" idx="10"/>
          </p:nvPr>
        </p:nvSpPr>
        <p:spPr/>
        <p:txBody>
          <a:bodyPr/>
          <a:lstStyle/>
          <a:p>
            <a:fld id="{FB7022C0-4B18-40BE-94B0-DA1D0AB38197}" type="datetimeFigureOut">
              <a:rPr lang="id-ID" smtClean="0"/>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1C4A6B8-49DA-49E3-8E20-4F2725076570}" type="slidenum">
              <a:rPr lang="id-ID" smtClean="0"/>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id-ID"/>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id-ID"/>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id-ID"/>
          </a:p>
        </p:txBody>
      </p:sp>
      <p:sp>
        <p:nvSpPr>
          <p:cNvPr id="7" name="Date Placeholder 6"/>
          <p:cNvSpPr>
            <a:spLocks noGrp="1"/>
          </p:cNvSpPr>
          <p:nvPr>
            <p:ph type="dt" sz="half" idx="10"/>
          </p:nvPr>
        </p:nvSpPr>
        <p:spPr/>
        <p:txBody>
          <a:bodyPr/>
          <a:lstStyle/>
          <a:p>
            <a:fld id="{FB7022C0-4B18-40BE-94B0-DA1D0AB38197}" type="datetimeFigureOut">
              <a:rPr lang="id-ID" smtClean="0"/>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51C4A6B8-49DA-49E3-8E20-4F2725076570}" type="slidenum">
              <a:rPr lang="id-ID" smtClean="0"/>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Date Placeholder 2"/>
          <p:cNvSpPr>
            <a:spLocks noGrp="1"/>
          </p:cNvSpPr>
          <p:nvPr>
            <p:ph type="dt" sz="half" idx="10"/>
          </p:nvPr>
        </p:nvSpPr>
        <p:spPr/>
        <p:txBody>
          <a:bodyPr/>
          <a:lstStyle/>
          <a:p>
            <a:fld id="{FB7022C0-4B18-40BE-94B0-DA1D0AB38197}" type="datetimeFigureOut">
              <a:rPr lang="id-ID" smtClean="0"/>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51C4A6B8-49DA-49E3-8E20-4F2725076570}" type="slidenum">
              <a:rPr lang="id-ID" smtClean="0"/>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7022C0-4B18-40BE-94B0-DA1D0AB38197}" type="datetimeFigureOut">
              <a:rPr lang="id-ID" smtClean="0"/>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51C4A6B8-49DA-49E3-8E20-4F2725076570}" type="slidenum">
              <a:rPr lang="id-ID" smtClean="0"/>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id-ID"/>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id-ID"/>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FB7022C0-4B18-40BE-94B0-DA1D0AB38197}" type="datetimeFigureOut">
              <a:rPr lang="id-ID" smtClean="0"/>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1C4A6B8-49DA-49E3-8E20-4F2725076570}" type="slidenum">
              <a:rPr lang="id-ID" smtClean="0"/>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id-ID"/>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FB7022C0-4B18-40BE-94B0-DA1D0AB38197}" type="datetimeFigureOut">
              <a:rPr lang="id-ID" smtClean="0"/>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1C4A6B8-49DA-49E3-8E20-4F2725076570}" type="slidenum">
              <a:rPr lang="id-ID" smtClean="0"/>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id-ID"/>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id-ID"/>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7022C0-4B18-40BE-94B0-DA1D0AB38197}" type="datetimeFigureOut">
              <a:rPr lang="id-ID" smtClean="0"/>
            </a:fld>
            <a:endParaRPr lang="id-ID"/>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C4A6B8-49DA-49E3-8E20-4F2725076570}" type="slidenum">
              <a:rPr lang="id-ID" smtClean="0"/>
            </a:fld>
            <a:endParaRPr lang="id-ID"/>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3.jpeg"/><Relationship Id="rId1"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jpe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jpe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3.jpeg"/><Relationship Id="rId1" Type="http://schemas.openxmlformats.org/officeDocument/2006/relationships/image" Target="../media/image12.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8.jpeg"/><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image" Target="../media/image15.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22.jpeg"/><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image" Target="../media/image19.jpe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4.jpeg"/><Relationship Id="rId1" Type="http://schemas.openxmlformats.org/officeDocument/2006/relationships/image" Target="../media/image23.jpeg"/></Relationships>
</file>

<file path=ppt/slides/_rels/slide2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image" Target="../media/image25.jpe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8.jpe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image" Target="../media/image29.jpeg"/></Relationships>
</file>

<file path=ppt/slides/_rels/slide2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image" Target="../media/image29.jpe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3.jpeg"/><Relationship Id="rId1" Type="http://schemas.openxmlformats.org/officeDocument/2006/relationships/image" Target="../media/image32.jpe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5.jpeg"/><Relationship Id="rId1" Type="http://schemas.openxmlformats.org/officeDocument/2006/relationships/image" Target="../media/image34.jpe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7.jpeg"/><Relationship Id="rId1" Type="http://schemas.openxmlformats.org/officeDocument/2006/relationships/image" Target="../media/image36.jpe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9.jpeg"/><Relationship Id="rId1" Type="http://schemas.openxmlformats.org/officeDocument/2006/relationships/image" Target="../media/image38.jpe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jpeg"/></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0.jpe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1.jpe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2.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3.jpe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4.GIF"/></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5.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6.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7.jpeg"/></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8.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GIF"/></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jpe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jpe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a:xfrm>
            <a:off x="2772012" y="3051005"/>
            <a:ext cx="7460343" cy="919276"/>
          </a:xfrm>
        </p:spPr>
        <p:txBody>
          <a:bodyPr/>
          <a:lstStyle/>
          <a:p>
            <a:r>
              <a:rPr lang="id-ID">
                <a:solidFill>
                  <a:srgbClr val="002060"/>
                </a:solidFill>
                <a:effectLst>
                  <a:outerShdw blurRad="38100" dist="38100" dir="2700000" algn="tl">
                    <a:srgbClr val="000000">
                      <a:alpha val="43137"/>
                    </a:srgbClr>
                  </a:outerShdw>
                </a:effectLst>
              </a:rPr>
              <a:t>Dasar-dasar Fiber Optic</a:t>
            </a:r>
            <a:endParaRPr lang="id-ID">
              <a:solidFill>
                <a:srgbClr val="002060"/>
              </a:solidFill>
              <a:effectLst>
                <a:outerShdw blurRad="38100" dist="38100" dir="2700000" algn="tl">
                  <a:srgbClr val="000000">
                    <a:alpha val="43137"/>
                  </a:srgbClr>
                </a:outerShdw>
              </a:effectLst>
            </a:endParaRPr>
          </a:p>
        </p:txBody>
      </p:sp>
      <p:sp>
        <p:nvSpPr>
          <p:cNvPr id="5" name="Subtitle 4"/>
          <p:cNvSpPr>
            <a:spLocks noGrp="1"/>
          </p:cNvSpPr>
          <p:nvPr>
            <p:ph type="subTitle" idx="1"/>
          </p:nvPr>
        </p:nvSpPr>
        <p:spPr>
          <a:xfrm>
            <a:off x="2888343" y="3825141"/>
            <a:ext cx="8273143" cy="810305"/>
          </a:xfrm>
        </p:spPr>
        <p:txBody>
          <a:bodyPr>
            <a:normAutofit lnSpcReduction="10000"/>
          </a:bodyPr>
          <a:lstStyle/>
          <a:p>
            <a:pPr algn="l">
              <a:lnSpc>
                <a:spcPct val="100000"/>
              </a:lnSpc>
              <a:spcBef>
                <a:spcPts val="0"/>
              </a:spcBef>
            </a:pPr>
            <a:r>
              <a:rPr lang="en-US" b="1" dirty="0">
                <a:solidFill>
                  <a:srgbClr val="C00000"/>
                </a:solidFill>
              </a:rPr>
              <a:t>Dewi Yuda Ningrat, </a:t>
            </a:r>
            <a:r>
              <a:rPr lang="en-US" b="1" dirty="0" err="1">
                <a:solidFill>
                  <a:srgbClr val="C00000"/>
                </a:solidFill>
              </a:rPr>
              <a:t>S.Pd</a:t>
            </a:r>
            <a:endParaRPr lang="en-US" b="1" dirty="0">
              <a:solidFill>
                <a:srgbClr val="C00000"/>
              </a:solidFill>
            </a:endParaRPr>
          </a:p>
          <a:p>
            <a:pPr algn="l">
              <a:lnSpc>
                <a:spcPct val="100000"/>
              </a:lnSpc>
              <a:spcBef>
                <a:spcPts val="0"/>
              </a:spcBef>
            </a:pPr>
            <a:r>
              <a:rPr lang="en-US" b="1">
                <a:solidFill>
                  <a:srgbClr val="C00000"/>
                </a:solidFill>
              </a:rPr>
              <a:t>SMKN 11 Malang</a:t>
            </a:r>
            <a:endParaRPr lang="id-ID" b="1" dirty="0">
              <a:solidFill>
                <a:srgbClr val="C00000"/>
              </a:solidFill>
            </a:endParaRPr>
          </a:p>
        </p:txBody>
      </p:sp>
      <p:pic>
        <p:nvPicPr>
          <p:cNvPr id="6" name="Picture 5"/>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950857" y="0"/>
            <a:ext cx="6241143" cy="351064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918158"/>
            <a:ext cx="4477871" cy="540204"/>
          </a:xfrm>
          <a:solidFill>
            <a:srgbClr val="002060"/>
          </a:solidFill>
        </p:spPr>
        <p:txBody>
          <a:bodyPr/>
          <a:lstStyle/>
          <a:p>
            <a:pPr marL="0" indent="0">
              <a:buNone/>
            </a:pPr>
            <a:r>
              <a:rPr lang="id-ID">
                <a:solidFill>
                  <a:srgbClr val="FFFF00"/>
                </a:solidFill>
              </a:rPr>
              <a:t>Multimode Step Index</a:t>
            </a:r>
            <a:endParaRPr lang="id-ID">
              <a:solidFill>
                <a:srgbClr val="FFFF00"/>
              </a:solidFill>
            </a:endParaRPr>
          </a:p>
        </p:txBody>
      </p:sp>
      <p:sp>
        <p:nvSpPr>
          <p:cNvPr id="6" name="TextBox 5"/>
          <p:cNvSpPr txBox="1"/>
          <p:nvPr/>
        </p:nvSpPr>
        <p:spPr>
          <a:xfrm>
            <a:off x="259763" y="2581519"/>
            <a:ext cx="11618383" cy="2800763"/>
          </a:xfrm>
          <a:prstGeom prst="rect">
            <a:avLst/>
          </a:prstGeom>
          <a:noFill/>
        </p:spPr>
        <p:txBody>
          <a:bodyPr wrap="square" lIns="91436" tIns="45718" rIns="91436" bIns="45718" rtlCol="0">
            <a:spAutoFit/>
          </a:bodyPr>
          <a:lstStyle/>
          <a:p>
            <a:pPr algn="just"/>
            <a:r>
              <a:rPr lang="id-ID" sz="2200"/>
              <a:t>Diameter core lebih besar dari diameter cladding yang dapat menyebabkan kehilangan dispersi waktu transmitnya besar. Memiliki karakteristik sebagai berikut :</a:t>
            </a:r>
            <a:endParaRPr lang="id-ID" sz="2200"/>
          </a:p>
          <a:p>
            <a:pPr marL="342900" indent="-342900" algn="just">
              <a:buFont typeface="Arial" panose="020B0604020202020204" pitchFamily="34" charset="0"/>
              <a:buChar char="•"/>
            </a:pPr>
            <a:r>
              <a:rPr lang="id-ID" sz="2200"/>
              <a:t>Indeks bias core konstan.</a:t>
            </a:r>
            <a:endParaRPr lang="id-ID" sz="2200"/>
          </a:p>
          <a:p>
            <a:pPr marL="342900" indent="-342900" algn="just">
              <a:buFont typeface="Arial" panose="020B0604020202020204" pitchFamily="34" charset="0"/>
              <a:buChar char="•"/>
            </a:pPr>
            <a:r>
              <a:rPr lang="id-ID" sz="2200"/>
              <a:t>Ukuran core besar (50mm-125mm) dan dilapisi cladding yang sangat tipis dengan diameter 125mm-500mm.</a:t>
            </a:r>
            <a:endParaRPr lang="id-ID" sz="2200"/>
          </a:p>
          <a:p>
            <a:pPr marL="342900" indent="-342900" algn="just">
              <a:buFont typeface="Arial" panose="020B0604020202020204" pitchFamily="34" charset="0"/>
              <a:buChar char="•"/>
            </a:pPr>
            <a:r>
              <a:rPr lang="id-ID" sz="2200"/>
              <a:t>Penyambungan kabel lebih mudah karena memiliki core yang besar.</a:t>
            </a:r>
            <a:endParaRPr lang="id-ID" sz="2200"/>
          </a:p>
          <a:p>
            <a:pPr marL="342900" indent="-342900" algn="just">
              <a:buFont typeface="Arial" panose="020B0604020202020204" pitchFamily="34" charset="0"/>
              <a:buChar char="•"/>
            </a:pPr>
            <a:r>
              <a:rPr lang="id-ID" sz="2200"/>
              <a:t>Sering terjadi dispersi.</a:t>
            </a:r>
            <a:endParaRPr lang="id-ID" sz="2200"/>
          </a:p>
          <a:p>
            <a:pPr marL="342900" indent="-342900" algn="just">
              <a:buFont typeface="Arial" panose="020B0604020202020204" pitchFamily="34" charset="0"/>
              <a:buChar char="•"/>
            </a:pPr>
            <a:r>
              <a:rPr lang="id-ID" sz="2200"/>
              <a:t>Hanya digunakan untuk jarak pendek dan transmisi data bit rate rendah.</a:t>
            </a:r>
            <a:endParaRPr lang="id-ID" sz="2200"/>
          </a:p>
        </p:txBody>
      </p:sp>
      <p:pic>
        <p:nvPicPr>
          <p:cNvPr id="4" name="Picture 3"/>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2444482" y="5382282"/>
            <a:ext cx="7089482" cy="1322847"/>
          </a:xfrm>
          <a:prstGeom prst="rect">
            <a:avLst/>
          </a:prstGeom>
        </p:spPr>
      </p:pic>
      <p:sp>
        <p:nvSpPr>
          <p:cNvPr id="7" name="Title 1"/>
          <p:cNvSpPr>
            <a:spLocks noGrp="1"/>
          </p:cNvSpPr>
          <p:nvPr>
            <p:ph type="title"/>
          </p:nvPr>
        </p:nvSpPr>
        <p:spPr>
          <a:xfrm>
            <a:off x="2904564" y="321582"/>
            <a:ext cx="9224683" cy="1325563"/>
          </a:xfrm>
        </p:spPr>
        <p:txBody>
          <a:bodyPr/>
          <a:lstStyle/>
          <a:p>
            <a:r>
              <a:rPr lang="id-ID">
                <a:solidFill>
                  <a:srgbClr val="002060"/>
                </a:solidFill>
              </a:rPr>
              <a:t>Tipe Fiber Optic</a:t>
            </a:r>
            <a:endParaRPr lang="id-ID">
              <a:solidFill>
                <a:srgbClr val="00206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564" y="321582"/>
            <a:ext cx="9224683" cy="1325563"/>
          </a:xfrm>
        </p:spPr>
        <p:txBody>
          <a:bodyPr/>
          <a:lstStyle/>
          <a:p>
            <a:r>
              <a:rPr lang="id-ID">
                <a:solidFill>
                  <a:srgbClr val="002060"/>
                </a:solidFill>
              </a:rPr>
              <a:t>Tipe Fiber Optic</a:t>
            </a:r>
            <a:endParaRPr lang="id-ID">
              <a:solidFill>
                <a:srgbClr val="002060"/>
              </a:solidFill>
            </a:endParaRPr>
          </a:p>
        </p:txBody>
      </p:sp>
      <p:sp>
        <p:nvSpPr>
          <p:cNvPr id="3" name="Content Placeholder 2"/>
          <p:cNvSpPr>
            <a:spLocks noGrp="1"/>
          </p:cNvSpPr>
          <p:nvPr>
            <p:ph idx="1"/>
          </p:nvPr>
        </p:nvSpPr>
        <p:spPr>
          <a:xfrm>
            <a:off x="0" y="1918158"/>
            <a:ext cx="4477871" cy="540204"/>
          </a:xfrm>
          <a:solidFill>
            <a:srgbClr val="002060"/>
          </a:solidFill>
        </p:spPr>
        <p:txBody>
          <a:bodyPr/>
          <a:lstStyle/>
          <a:p>
            <a:pPr marL="0" indent="0">
              <a:buNone/>
            </a:pPr>
            <a:r>
              <a:rPr lang="id-ID">
                <a:solidFill>
                  <a:srgbClr val="FFFF00"/>
                </a:solidFill>
              </a:rPr>
              <a:t>Multimode Graded Index</a:t>
            </a:r>
            <a:endParaRPr lang="id-ID">
              <a:solidFill>
                <a:srgbClr val="FFFF00"/>
              </a:solidFill>
            </a:endParaRPr>
          </a:p>
        </p:txBody>
      </p:sp>
      <p:sp>
        <p:nvSpPr>
          <p:cNvPr id="6" name="TextBox 5"/>
          <p:cNvSpPr txBox="1"/>
          <p:nvPr/>
        </p:nvSpPr>
        <p:spPr>
          <a:xfrm>
            <a:off x="259763" y="2581519"/>
            <a:ext cx="11412284" cy="2862318"/>
          </a:xfrm>
          <a:prstGeom prst="rect">
            <a:avLst/>
          </a:prstGeom>
          <a:noFill/>
        </p:spPr>
        <p:txBody>
          <a:bodyPr wrap="square" lIns="91436" tIns="45718" rIns="91436" bIns="45718" rtlCol="0">
            <a:spAutoFit/>
          </a:bodyPr>
          <a:lstStyle/>
          <a:p>
            <a:pPr algn="just"/>
            <a:r>
              <a:rPr lang="id-ID" sz="2000"/>
              <a:t>Berisi sebuah </a:t>
            </a:r>
            <a:r>
              <a:rPr lang="id-ID" sz="2000" i="1"/>
              <a:t>core</a:t>
            </a:r>
            <a:r>
              <a:rPr lang="id-ID" sz="2000"/>
              <a:t> dimana refraksi indeks mengurangi secara perlahan -lahan  dari poros pusat ke luar </a:t>
            </a:r>
            <a:r>
              <a:rPr lang="id-ID" sz="2000" i="1"/>
              <a:t>cladding</a:t>
            </a:r>
            <a:r>
              <a:rPr lang="id-ID" sz="2000"/>
              <a:t>. Refraksi indeks tertinggi pada pusat membuat cahaya bergerak lebih perlahan pada porosnya dibandingkan  cahaya yang lebih dekat dengan cladding. Memiliki karakteristik sebagai berikut :</a:t>
            </a:r>
            <a:endParaRPr lang="id-ID" sz="2000"/>
          </a:p>
          <a:p>
            <a:pPr marL="342900" indent="-342900" algn="just">
              <a:buFont typeface="Arial" panose="020B0604020202020204" pitchFamily="34" charset="0"/>
              <a:buChar char="•"/>
            </a:pPr>
            <a:r>
              <a:rPr lang="id-ID" sz="2000"/>
              <a:t>Cahaya merambat karena difraksi yang terjadi pada core sehingga rambatan cahaya sejajar dengan sumbu serat.</a:t>
            </a:r>
            <a:endParaRPr lang="id-ID" sz="2000"/>
          </a:p>
          <a:p>
            <a:pPr marL="342900" indent="-342900" algn="just">
              <a:buFont typeface="Arial" panose="020B0604020202020204" pitchFamily="34" charset="0"/>
              <a:buChar char="•"/>
            </a:pPr>
            <a:r>
              <a:rPr lang="id-ID" sz="2000"/>
              <a:t>Dispersi minimum sehingga baik jika digunakan untuk jarak menengah</a:t>
            </a:r>
            <a:endParaRPr lang="id-ID" sz="2000"/>
          </a:p>
          <a:p>
            <a:pPr marL="342900" indent="-342900" algn="just">
              <a:buFont typeface="Arial" panose="020B0604020202020204" pitchFamily="34" charset="0"/>
              <a:buChar char="•"/>
            </a:pPr>
            <a:r>
              <a:rPr lang="id-ID" sz="2000"/>
              <a:t>Ukuran diameter core antara 30 µm – 60 µm. lebih kecil dari multimode step Index dan dibuat dari bahan silica glass.</a:t>
            </a:r>
            <a:endParaRPr lang="id-ID" sz="2000"/>
          </a:p>
          <a:p>
            <a:pPr marL="342900" indent="-342900" algn="just">
              <a:buFont typeface="Arial" panose="020B0604020202020204" pitchFamily="34" charset="0"/>
              <a:buChar char="•"/>
            </a:pPr>
            <a:r>
              <a:rPr lang="id-ID" sz="2000"/>
              <a:t>Gabungan dari fiber single mode dan fiber multimode step index</a:t>
            </a:r>
            <a:endParaRPr lang="id-ID" sz="2000"/>
          </a:p>
        </p:txBody>
      </p:sp>
      <p:pic>
        <p:nvPicPr>
          <p:cNvPr id="5" name="Picture 4"/>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3734493" y="5443837"/>
            <a:ext cx="4462824" cy="124671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918158"/>
            <a:ext cx="4477871" cy="540204"/>
          </a:xfrm>
          <a:solidFill>
            <a:srgbClr val="002060"/>
          </a:solidFill>
        </p:spPr>
        <p:txBody>
          <a:bodyPr/>
          <a:lstStyle/>
          <a:p>
            <a:pPr marL="0" indent="0">
              <a:buNone/>
            </a:pPr>
            <a:r>
              <a:rPr lang="id-ID">
                <a:solidFill>
                  <a:srgbClr val="FFFF00"/>
                </a:solidFill>
              </a:rPr>
              <a:t>Singlemode Step Index</a:t>
            </a:r>
            <a:endParaRPr lang="id-ID">
              <a:solidFill>
                <a:srgbClr val="FFFF00"/>
              </a:solidFill>
            </a:endParaRPr>
          </a:p>
        </p:txBody>
      </p:sp>
      <p:sp>
        <p:nvSpPr>
          <p:cNvPr id="6" name="TextBox 5"/>
          <p:cNvSpPr txBox="1"/>
          <p:nvPr/>
        </p:nvSpPr>
        <p:spPr>
          <a:xfrm>
            <a:off x="259763" y="2581519"/>
            <a:ext cx="11412284" cy="3477871"/>
          </a:xfrm>
          <a:prstGeom prst="rect">
            <a:avLst/>
          </a:prstGeom>
          <a:noFill/>
        </p:spPr>
        <p:txBody>
          <a:bodyPr wrap="square" lIns="91436" tIns="45718" rIns="91436" bIns="45718" rtlCol="0">
            <a:spAutoFit/>
          </a:bodyPr>
          <a:lstStyle/>
          <a:p>
            <a:pPr algn="just"/>
            <a:r>
              <a:rPr lang="id-ID" sz="2000"/>
              <a:t>Jenis fiber optik yang memiliki fiber tunggal dengan diameter antara 8.3  – 10 mikron yang mempunyai transmisi satu mode. Singlemode dengan garis tengah (diameter) sempit hanya dapat menyebarkan antara 1310 – 1550 nano meter. Fiber singlemode memiliki </a:t>
            </a:r>
            <a:r>
              <a:rPr lang="id-ID" sz="2000" i="1"/>
              <a:t>core</a:t>
            </a:r>
            <a:r>
              <a:rPr lang="id-ID" sz="2000"/>
              <a:t> lebih kecil dibandingkan multimode. </a:t>
            </a:r>
            <a:r>
              <a:rPr lang="id-ID" sz="2000" i="1"/>
              <a:t>Core</a:t>
            </a:r>
            <a:r>
              <a:rPr lang="id-ID" sz="2000"/>
              <a:t> kecil tersebut dan gelombang cahaya tunggal  dapat mengurangi distorsi  yang diakibatkan overlap  cahaya, penyediaan sedikit sinyal atenuasi  dan kecepatan transmisi yang tinggi. Memiliki karakteristik sebagai berikut :</a:t>
            </a:r>
            <a:endParaRPr lang="id-ID" sz="2000"/>
          </a:p>
          <a:p>
            <a:pPr marL="342900" indent="-342900" algn="just">
              <a:buFont typeface="Arial" panose="020B0604020202020204" pitchFamily="34" charset="0"/>
              <a:buChar char="•"/>
            </a:pPr>
            <a:r>
              <a:rPr lang="id-ID"/>
              <a:t>Memiliki diameter core yang sangat kecil dibandingkan ukuran claddingnya. </a:t>
            </a:r>
            <a:endParaRPr lang="id-ID"/>
          </a:p>
          <a:p>
            <a:pPr marL="342900" indent="-342900" algn="just">
              <a:buFont typeface="Arial" panose="020B0604020202020204" pitchFamily="34" charset="0"/>
              <a:buChar char="•"/>
            </a:pPr>
            <a:r>
              <a:rPr lang="id-ID"/>
              <a:t>Ukuran diameter core antara 2 µm – 10µm. </a:t>
            </a:r>
            <a:endParaRPr lang="id-ID"/>
          </a:p>
          <a:p>
            <a:pPr marL="342900" indent="-342900" algn="just">
              <a:buFont typeface="Arial" panose="020B0604020202020204" pitchFamily="34" charset="0"/>
              <a:buChar char="•"/>
            </a:pPr>
            <a:r>
              <a:rPr lang="id-ID"/>
              <a:t>Memiliki redaman yang sangat kecil.</a:t>
            </a:r>
            <a:endParaRPr lang="id-ID"/>
          </a:p>
          <a:p>
            <a:pPr marL="342900" indent="-342900" algn="just">
              <a:buFont typeface="Arial" panose="020B0604020202020204" pitchFamily="34" charset="0"/>
              <a:buChar char="•"/>
            </a:pPr>
            <a:r>
              <a:rPr lang="id-ID"/>
              <a:t>Digunakan untuk transmisi jarak jauh, bisa mencapi 120 km, band frekuensi lebar, dan penyusutan transmisi sangat kecil</a:t>
            </a:r>
            <a:r>
              <a:rPr lang="id-ID" sz="2000"/>
              <a:t>.</a:t>
            </a:r>
            <a:endParaRPr lang="id-ID" sz="2000"/>
          </a:p>
        </p:txBody>
      </p:sp>
      <p:pic>
        <p:nvPicPr>
          <p:cNvPr id="4" name="Picture 3"/>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3266567" y="5649111"/>
            <a:ext cx="4371362" cy="1208889"/>
          </a:xfrm>
          <a:prstGeom prst="rect">
            <a:avLst/>
          </a:prstGeom>
        </p:spPr>
      </p:pic>
      <p:sp>
        <p:nvSpPr>
          <p:cNvPr id="8" name="Title 1"/>
          <p:cNvSpPr>
            <a:spLocks noGrp="1"/>
          </p:cNvSpPr>
          <p:nvPr>
            <p:ph type="title"/>
          </p:nvPr>
        </p:nvSpPr>
        <p:spPr>
          <a:xfrm>
            <a:off x="2904564" y="321582"/>
            <a:ext cx="9224683" cy="1325563"/>
          </a:xfrm>
        </p:spPr>
        <p:txBody>
          <a:bodyPr/>
          <a:lstStyle/>
          <a:p>
            <a:r>
              <a:rPr lang="id-ID">
                <a:solidFill>
                  <a:srgbClr val="002060"/>
                </a:solidFill>
              </a:rPr>
              <a:t>Tipe Fiber Optic</a:t>
            </a:r>
            <a:endParaRPr lang="id-ID">
              <a:solidFill>
                <a:srgbClr val="00206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918158"/>
            <a:ext cx="2380129" cy="540204"/>
          </a:xfrm>
          <a:solidFill>
            <a:srgbClr val="002060"/>
          </a:solidFill>
        </p:spPr>
        <p:txBody>
          <a:bodyPr/>
          <a:lstStyle/>
          <a:p>
            <a:pPr marL="0" indent="0">
              <a:buNone/>
            </a:pPr>
            <a:r>
              <a:rPr lang="id-ID">
                <a:solidFill>
                  <a:srgbClr val="FFFF00"/>
                </a:solidFill>
              </a:rPr>
              <a:t>Singlemode</a:t>
            </a:r>
            <a:endParaRPr lang="id-ID">
              <a:solidFill>
                <a:srgbClr val="FFFF00"/>
              </a:solidFill>
            </a:endParaRPr>
          </a:p>
        </p:txBody>
      </p:sp>
      <p:sp>
        <p:nvSpPr>
          <p:cNvPr id="6" name="TextBox 5"/>
          <p:cNvSpPr txBox="1"/>
          <p:nvPr/>
        </p:nvSpPr>
        <p:spPr>
          <a:xfrm>
            <a:off x="259763" y="2581519"/>
            <a:ext cx="5804861" cy="1323435"/>
          </a:xfrm>
          <a:prstGeom prst="rect">
            <a:avLst/>
          </a:prstGeom>
          <a:noFill/>
        </p:spPr>
        <p:txBody>
          <a:bodyPr wrap="square" lIns="91436" tIns="45718" rIns="91436" bIns="45718" rtlCol="0">
            <a:spAutoFit/>
          </a:bodyPr>
          <a:lstStyle/>
          <a:p>
            <a:pPr algn="just"/>
            <a:r>
              <a:rPr lang="id-ID" sz="2000"/>
              <a:t>Mempunyai inti yang kecil (berdiameter 0.00035 inch atau 9 micron) dan berfungsi mengirimkan sinar laser inframerah (panjang gelombang 1300-1550 nanometer)</a:t>
            </a:r>
            <a:endParaRPr lang="id-ID" sz="2000"/>
          </a:p>
        </p:txBody>
      </p:sp>
      <p:sp>
        <p:nvSpPr>
          <p:cNvPr id="8" name="Title 1"/>
          <p:cNvSpPr>
            <a:spLocks noGrp="1"/>
          </p:cNvSpPr>
          <p:nvPr>
            <p:ph type="title"/>
          </p:nvPr>
        </p:nvSpPr>
        <p:spPr>
          <a:xfrm>
            <a:off x="2904564" y="321582"/>
            <a:ext cx="9224683" cy="1325563"/>
          </a:xfrm>
        </p:spPr>
        <p:txBody>
          <a:bodyPr/>
          <a:lstStyle/>
          <a:p>
            <a:r>
              <a:rPr lang="id-ID">
                <a:solidFill>
                  <a:srgbClr val="002060"/>
                </a:solidFill>
              </a:rPr>
              <a:t>Jenis Fiber Optic</a:t>
            </a:r>
            <a:endParaRPr lang="id-ID">
              <a:solidFill>
                <a:srgbClr val="002060"/>
              </a:solidFill>
            </a:endParaRPr>
          </a:p>
        </p:txBody>
      </p:sp>
      <p:sp>
        <p:nvSpPr>
          <p:cNvPr id="7" name="Content Placeholder 2"/>
          <p:cNvSpPr txBox="1"/>
          <p:nvPr/>
        </p:nvSpPr>
        <p:spPr>
          <a:xfrm>
            <a:off x="0" y="4028111"/>
            <a:ext cx="2380129" cy="540204"/>
          </a:xfrm>
          <a:prstGeom prst="rect">
            <a:avLst/>
          </a:prstGeom>
          <a:solidFill>
            <a:srgbClr val="002060"/>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d-ID">
                <a:solidFill>
                  <a:srgbClr val="FFFF00"/>
                </a:solidFill>
              </a:rPr>
              <a:t>Multimode</a:t>
            </a:r>
            <a:endParaRPr lang="id-ID">
              <a:solidFill>
                <a:srgbClr val="FFFF00"/>
              </a:solidFill>
            </a:endParaRPr>
          </a:p>
        </p:txBody>
      </p:sp>
      <p:sp>
        <p:nvSpPr>
          <p:cNvPr id="9" name="TextBox 8"/>
          <p:cNvSpPr txBox="1"/>
          <p:nvPr/>
        </p:nvSpPr>
        <p:spPr>
          <a:xfrm>
            <a:off x="259764" y="4675892"/>
            <a:ext cx="5804861" cy="1323435"/>
          </a:xfrm>
          <a:prstGeom prst="rect">
            <a:avLst/>
          </a:prstGeom>
          <a:noFill/>
        </p:spPr>
        <p:txBody>
          <a:bodyPr wrap="square" lIns="91436" tIns="45718" rIns="91436" bIns="45718" rtlCol="0">
            <a:spAutoFit/>
          </a:bodyPr>
          <a:lstStyle/>
          <a:p>
            <a:pPr algn="just"/>
            <a:r>
              <a:rPr lang="id-ID" sz="2000"/>
              <a:t>Mempunyai inti yang lebih besar(berdiameter 0.0025 inch atau 62.5 micron) dan berfungsi mengirimkan sinar laser inframerah (panjang gelombang 850-1300 nanometer)</a:t>
            </a:r>
            <a:endParaRPr lang="id-ID" sz="2000"/>
          </a:p>
        </p:txBody>
      </p:sp>
      <p:pic>
        <p:nvPicPr>
          <p:cNvPr id="2" name="Picture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6548716" y="2444914"/>
            <a:ext cx="4625869" cy="1460040"/>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03500" y="4675892"/>
            <a:ext cx="4571085" cy="115705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918158"/>
            <a:ext cx="6064624" cy="540204"/>
          </a:xfrm>
          <a:solidFill>
            <a:srgbClr val="002060"/>
          </a:solidFill>
        </p:spPr>
        <p:txBody>
          <a:bodyPr/>
          <a:lstStyle/>
          <a:p>
            <a:pPr marL="0" indent="0">
              <a:buNone/>
            </a:pPr>
            <a:r>
              <a:rPr lang="id-ID">
                <a:solidFill>
                  <a:srgbClr val="FFFF00"/>
                </a:solidFill>
              </a:rPr>
              <a:t>Tabel Loss Fiber Optic</a:t>
            </a:r>
            <a:endParaRPr lang="id-ID">
              <a:solidFill>
                <a:srgbClr val="FFFF00"/>
              </a:solidFill>
            </a:endParaRPr>
          </a:p>
        </p:txBody>
      </p:sp>
      <p:sp>
        <p:nvSpPr>
          <p:cNvPr id="8" name="Title 1"/>
          <p:cNvSpPr>
            <a:spLocks noGrp="1"/>
          </p:cNvSpPr>
          <p:nvPr>
            <p:ph type="title"/>
          </p:nvPr>
        </p:nvSpPr>
        <p:spPr>
          <a:xfrm>
            <a:off x="2904564" y="321582"/>
            <a:ext cx="9224683" cy="1325563"/>
          </a:xfrm>
        </p:spPr>
        <p:txBody>
          <a:bodyPr/>
          <a:lstStyle/>
          <a:p>
            <a:r>
              <a:rPr lang="id-ID">
                <a:solidFill>
                  <a:srgbClr val="002060"/>
                </a:solidFill>
              </a:rPr>
              <a:t>Jenis Fiber Optic Berdasarkan Mode</a:t>
            </a:r>
            <a:endParaRPr lang="id-ID">
              <a:solidFill>
                <a:srgbClr val="002060"/>
              </a:solidFill>
            </a:endParaRPr>
          </a:p>
        </p:txBody>
      </p:sp>
      <p:graphicFrame>
        <p:nvGraphicFramePr>
          <p:cNvPr id="10" name="Table 9"/>
          <p:cNvGraphicFramePr>
            <a:graphicFrameLocks noGrp="1"/>
          </p:cNvGraphicFramePr>
          <p:nvPr/>
        </p:nvGraphicFramePr>
        <p:xfrm>
          <a:off x="2296102" y="2713858"/>
          <a:ext cx="7537043" cy="3170292"/>
        </p:xfrm>
        <a:graphic>
          <a:graphicData uri="http://schemas.openxmlformats.org/drawingml/2006/table">
            <a:tbl>
              <a:tblPr firstRow="1" bandRow="1">
                <a:tableStyleId>{073A0DAA-6AF3-43AB-8588-CEC1D06C72B9}</a:tableStyleId>
              </a:tblPr>
              <a:tblGrid>
                <a:gridCol w="2252349"/>
                <a:gridCol w="1116106"/>
                <a:gridCol w="1317812"/>
                <a:gridCol w="1506070"/>
                <a:gridCol w="1344706"/>
              </a:tblGrid>
              <a:tr h="357977">
                <a:tc>
                  <a:txBody>
                    <a:bodyPr/>
                    <a:lstStyle/>
                    <a:p>
                      <a:pPr algn="ctr"/>
                      <a:r>
                        <a:rPr lang="en-US" sz="1800" kern="1200">
                          <a:effectLst/>
                        </a:rPr>
                        <a:t>T</a:t>
                      </a:r>
                      <a:r>
                        <a:rPr lang="id-ID" sz="1800" kern="1200">
                          <a:effectLst/>
                        </a:rPr>
                        <a:t>ipe FO</a:t>
                      </a:r>
                      <a:endParaRPr lang="en-US" sz="1800" dirty="0"/>
                    </a:p>
                  </a:txBody>
                  <a:tcPr marL="68580" marR="68580"/>
                </a:tc>
                <a:tc>
                  <a:txBody>
                    <a:bodyPr/>
                    <a:lstStyle/>
                    <a:p>
                      <a:pPr algn="ctr"/>
                      <a:r>
                        <a:rPr lang="id-ID" sz="1800" kern="1200">
                          <a:effectLst/>
                        </a:rPr>
                        <a:t>Lamda</a:t>
                      </a:r>
                      <a:endParaRPr lang="en-US" sz="1800" dirty="0"/>
                    </a:p>
                  </a:txBody>
                  <a:tcPr marL="68580" marR="68580"/>
                </a:tc>
                <a:tc>
                  <a:txBody>
                    <a:bodyPr/>
                    <a:lstStyle/>
                    <a:p>
                      <a:pPr algn="ctr"/>
                      <a:r>
                        <a:rPr lang="en-US" sz="1800" kern="1200">
                          <a:effectLst/>
                        </a:rPr>
                        <a:t>R</a:t>
                      </a:r>
                      <a:r>
                        <a:rPr lang="id-ID" sz="1800" kern="1200">
                          <a:effectLst/>
                        </a:rPr>
                        <a:t>edaman</a:t>
                      </a:r>
                      <a:endParaRPr lang="en-US" sz="1800" dirty="0"/>
                    </a:p>
                  </a:txBody>
                  <a:tcPr marL="68580" marR="68580"/>
                </a:tc>
                <a:tc>
                  <a:txBody>
                    <a:bodyPr/>
                    <a:lstStyle/>
                    <a:p>
                      <a:pPr algn="ctr"/>
                      <a:r>
                        <a:rPr lang="id-ID" sz="1800"/>
                        <a:t>Loss Konektor</a:t>
                      </a:r>
                      <a:endParaRPr lang="en-US" sz="1800" dirty="0"/>
                    </a:p>
                  </a:txBody>
                  <a:tcPr marL="68580" marR="68580"/>
                </a:tc>
                <a:tc>
                  <a:txBody>
                    <a:bodyPr/>
                    <a:lstStyle/>
                    <a:p>
                      <a:pPr algn="ctr"/>
                      <a:r>
                        <a:rPr lang="id-ID" sz="1800" kern="1200">
                          <a:effectLst/>
                        </a:rPr>
                        <a:t>Loss</a:t>
                      </a:r>
                      <a:r>
                        <a:rPr lang="id-ID" sz="1800" kern="1200" baseline="0">
                          <a:effectLst/>
                        </a:rPr>
                        <a:t> Splice</a:t>
                      </a:r>
                      <a:endParaRPr lang="en-US" sz="1800" dirty="0"/>
                    </a:p>
                  </a:txBody>
                  <a:tcPr marL="68580" marR="68580"/>
                </a:tc>
              </a:tr>
              <a:tr h="467422">
                <a:tc rowSpan="2">
                  <a:txBody>
                    <a:bodyPr/>
                    <a:lstStyle/>
                    <a:p>
                      <a:pPr algn="ctr"/>
                      <a:r>
                        <a:rPr lang="id-ID" sz="1800" b="1"/>
                        <a:t>MM 50/125 micron</a:t>
                      </a:r>
                      <a:endParaRPr lang="en-US" sz="1800" b="1" dirty="0"/>
                    </a:p>
                  </a:txBody>
                  <a:tcPr marL="68580" marR="68580"/>
                </a:tc>
                <a:tc>
                  <a:txBody>
                    <a:bodyPr/>
                    <a:lstStyle/>
                    <a:p>
                      <a:pPr algn="ctr"/>
                      <a:r>
                        <a:rPr lang="id-ID" sz="1800" b="1"/>
                        <a:t>850 nm</a:t>
                      </a:r>
                      <a:endParaRPr lang="en-US" sz="1800" b="1" dirty="0"/>
                    </a:p>
                  </a:txBody>
                  <a:tcPr marL="68580" marR="68580"/>
                </a:tc>
                <a:tc>
                  <a:txBody>
                    <a:bodyPr/>
                    <a:lstStyle/>
                    <a:p>
                      <a:pPr algn="ctr"/>
                      <a:r>
                        <a:rPr lang="id-ID" sz="1800" b="1"/>
                        <a:t>3.5 dB</a:t>
                      </a:r>
                      <a:endParaRPr lang="en-US" sz="1800" b="1" dirty="0"/>
                    </a:p>
                  </a:txBody>
                  <a:tcPr marL="68580" marR="68580"/>
                </a:tc>
                <a:tc>
                  <a:txBody>
                    <a:bodyPr/>
                    <a:lstStyle/>
                    <a:p>
                      <a:r>
                        <a:rPr lang="id-ID" sz="1800" b="1"/>
                        <a:t>0.75 dB</a:t>
                      </a:r>
                      <a:endParaRPr lang="en-US" sz="1800" b="1"/>
                    </a:p>
                  </a:txBody>
                  <a:tcPr marL="68580" marR="68580"/>
                </a:tc>
                <a:tc>
                  <a:txBody>
                    <a:bodyPr/>
                    <a:lstStyle/>
                    <a:p>
                      <a:r>
                        <a:rPr lang="id-ID" sz="1800" b="1"/>
                        <a:t>0.1 dB</a:t>
                      </a:r>
                      <a:endParaRPr lang="en-US" sz="1800" b="1"/>
                    </a:p>
                  </a:txBody>
                  <a:tcPr marL="68580" marR="68580"/>
                </a:tc>
              </a:tr>
              <a:tr h="467422">
                <a:tc vMerge="1">
                  <a:tcPr marL="68580" marR="68580"/>
                </a:tc>
                <a:tc>
                  <a:txBody>
                    <a:bodyPr/>
                    <a:lstStyle/>
                    <a:p>
                      <a:pPr algn="ctr"/>
                      <a:r>
                        <a:rPr lang="id-ID" sz="1800" b="1"/>
                        <a:t>1300 nm</a:t>
                      </a:r>
                      <a:endParaRPr lang="en-US" sz="1800" b="1" dirty="0"/>
                    </a:p>
                  </a:txBody>
                  <a:tcPr marL="68580" marR="68580"/>
                </a:tc>
                <a:tc>
                  <a:txBody>
                    <a:bodyPr/>
                    <a:lstStyle/>
                    <a:p>
                      <a:pPr algn="ctr"/>
                      <a:r>
                        <a:rPr lang="id-ID" sz="1800" b="1"/>
                        <a:t>1.5 dB</a:t>
                      </a:r>
                      <a:endParaRPr lang="en-US" sz="1800" b="1" dirty="0"/>
                    </a:p>
                  </a:txBody>
                  <a:tcPr marL="68580" marR="68580"/>
                </a:tc>
                <a:tc>
                  <a:txBody>
                    <a:bodyPr/>
                    <a:lstStyle/>
                    <a:p>
                      <a:r>
                        <a:rPr lang="id-ID" sz="1800" b="1"/>
                        <a:t>0.75 dB</a:t>
                      </a:r>
                      <a:endParaRPr lang="en-US" sz="1800" b="1"/>
                    </a:p>
                  </a:txBody>
                  <a:tcPr marL="68580" marR="68580"/>
                </a:tc>
                <a:tc>
                  <a:txBody>
                    <a:bodyPr/>
                    <a:lstStyle/>
                    <a:p>
                      <a:r>
                        <a:rPr lang="id-ID" sz="1800" b="1"/>
                        <a:t>0.1 dB</a:t>
                      </a:r>
                      <a:endParaRPr lang="en-US" sz="1800" b="1"/>
                    </a:p>
                  </a:txBody>
                  <a:tcPr marL="68580" marR="68580"/>
                </a:tc>
              </a:tr>
              <a:tr h="467422">
                <a:tc rowSpan="2">
                  <a:txBody>
                    <a:bodyPr/>
                    <a:lstStyle/>
                    <a:p>
                      <a:pPr algn="ctr"/>
                      <a:r>
                        <a:rPr lang="id-ID" sz="1800" b="1"/>
                        <a:t>MM</a:t>
                      </a:r>
                      <a:r>
                        <a:rPr lang="id-ID" sz="1800" b="1" baseline="0"/>
                        <a:t> 62.5/125 micron</a:t>
                      </a:r>
                      <a:endParaRPr lang="en-US" sz="1800" b="1" dirty="0"/>
                    </a:p>
                  </a:txBody>
                  <a:tcPr marL="68580" marR="68580"/>
                </a:tc>
                <a:tc>
                  <a:txBody>
                    <a:bodyPr/>
                    <a:lstStyle/>
                    <a:p>
                      <a:pPr algn="ctr"/>
                      <a:r>
                        <a:rPr lang="id-ID" sz="1800" b="1"/>
                        <a:t>850 nm</a:t>
                      </a:r>
                      <a:endParaRPr lang="en-US" sz="1800" b="1" dirty="0"/>
                    </a:p>
                  </a:txBody>
                  <a:tcPr marL="68580" marR="68580"/>
                </a:tc>
                <a:tc>
                  <a:txBody>
                    <a:bodyPr/>
                    <a:lstStyle/>
                    <a:p>
                      <a:pPr algn="ctr"/>
                      <a:r>
                        <a:rPr lang="id-ID" sz="1800" b="1"/>
                        <a:t>3.5</a:t>
                      </a:r>
                      <a:r>
                        <a:rPr lang="id-ID" sz="1800" b="1" baseline="0"/>
                        <a:t> dB</a:t>
                      </a:r>
                      <a:endParaRPr lang="en-US" sz="1800" b="1" dirty="0"/>
                    </a:p>
                  </a:txBody>
                  <a:tcPr marL="68580" marR="68580"/>
                </a:tc>
                <a:tc>
                  <a:txBody>
                    <a:bodyPr/>
                    <a:lstStyle/>
                    <a:p>
                      <a:r>
                        <a:rPr lang="id-ID" sz="1800" b="1"/>
                        <a:t>0.75 dB</a:t>
                      </a:r>
                      <a:endParaRPr lang="en-US" sz="1800" b="1" dirty="0"/>
                    </a:p>
                  </a:txBody>
                  <a:tcPr marL="68580" marR="68580"/>
                </a:tc>
                <a:tc>
                  <a:txBody>
                    <a:bodyPr/>
                    <a:lstStyle/>
                    <a:p>
                      <a:r>
                        <a:rPr lang="id-ID" sz="1800" b="1"/>
                        <a:t>0.1 dB</a:t>
                      </a:r>
                      <a:endParaRPr lang="en-US" sz="1800" b="1" dirty="0"/>
                    </a:p>
                  </a:txBody>
                  <a:tcPr marL="68580" marR="68580"/>
                </a:tc>
              </a:tr>
              <a:tr h="467422">
                <a:tc vMerge="1">
                  <a:tcPr marL="68580" marR="68580"/>
                </a:tc>
                <a:tc>
                  <a:txBody>
                    <a:bodyPr/>
                    <a:lstStyle/>
                    <a:p>
                      <a:pPr algn="ctr"/>
                      <a:r>
                        <a:rPr lang="id-ID" sz="1800" b="1"/>
                        <a:t>1300 nm</a:t>
                      </a:r>
                      <a:endParaRPr lang="en-US" sz="1800" b="1" dirty="0"/>
                    </a:p>
                  </a:txBody>
                  <a:tcPr marL="68580" marR="68580"/>
                </a:tc>
                <a:tc>
                  <a:txBody>
                    <a:bodyPr/>
                    <a:lstStyle/>
                    <a:p>
                      <a:pPr algn="ctr"/>
                      <a:r>
                        <a:rPr lang="id-ID" sz="1800" b="1"/>
                        <a:t>1.5 dB</a:t>
                      </a:r>
                      <a:endParaRPr lang="en-US" sz="1800" b="1" dirty="0"/>
                    </a:p>
                  </a:txBody>
                  <a:tcPr marL="68580" marR="68580"/>
                </a:tc>
                <a:tc>
                  <a:txBody>
                    <a:bodyPr/>
                    <a:lstStyle/>
                    <a:p>
                      <a:r>
                        <a:rPr lang="id-ID" sz="1800" b="1"/>
                        <a:t>0.75 dB</a:t>
                      </a:r>
                      <a:endParaRPr lang="en-US" sz="1800" b="1" dirty="0"/>
                    </a:p>
                  </a:txBody>
                  <a:tcPr marL="68580" marR="68580"/>
                </a:tc>
                <a:tc>
                  <a:txBody>
                    <a:bodyPr/>
                    <a:lstStyle/>
                    <a:p>
                      <a:r>
                        <a:rPr lang="id-ID" sz="1800" b="1"/>
                        <a:t>0.1 dB</a:t>
                      </a:r>
                      <a:endParaRPr lang="en-US" sz="1800" b="1" dirty="0"/>
                    </a:p>
                  </a:txBody>
                  <a:tcPr marL="68580" marR="68580"/>
                </a:tc>
              </a:tr>
              <a:tr h="467422">
                <a:tc>
                  <a:txBody>
                    <a:bodyPr/>
                    <a:lstStyle/>
                    <a:p>
                      <a:pPr algn="ctr"/>
                      <a:r>
                        <a:rPr lang="id-ID" sz="1800" b="1"/>
                        <a:t>SM</a:t>
                      </a:r>
                      <a:r>
                        <a:rPr lang="id-ID" sz="1800" b="1" baseline="0"/>
                        <a:t> 9 micron</a:t>
                      </a:r>
                      <a:endParaRPr lang="en-US" sz="1800" b="1" dirty="0"/>
                    </a:p>
                  </a:txBody>
                  <a:tcPr marL="68580" marR="68580"/>
                </a:tc>
                <a:tc>
                  <a:txBody>
                    <a:bodyPr/>
                    <a:lstStyle/>
                    <a:p>
                      <a:pPr algn="ctr"/>
                      <a:r>
                        <a:rPr lang="id-ID" sz="1800" b="1"/>
                        <a:t>1310 nm</a:t>
                      </a:r>
                      <a:endParaRPr lang="en-US" sz="1800" b="1" dirty="0"/>
                    </a:p>
                  </a:txBody>
                  <a:tcPr marL="68580" marR="68580"/>
                </a:tc>
                <a:tc>
                  <a:txBody>
                    <a:bodyPr/>
                    <a:lstStyle/>
                    <a:p>
                      <a:pPr algn="ctr"/>
                      <a:r>
                        <a:rPr lang="id-ID" sz="1800" b="1"/>
                        <a:t>0.4 dB</a:t>
                      </a:r>
                      <a:endParaRPr lang="en-US" sz="1800" b="1" dirty="0"/>
                    </a:p>
                  </a:txBody>
                  <a:tcPr marL="68580" marR="68580"/>
                </a:tc>
                <a:tc>
                  <a:txBody>
                    <a:bodyPr/>
                    <a:lstStyle/>
                    <a:p>
                      <a:r>
                        <a:rPr lang="id-ID" sz="1800" b="1"/>
                        <a:t>0.75 dB</a:t>
                      </a:r>
                      <a:endParaRPr lang="en-US" sz="1800" b="1" dirty="0"/>
                    </a:p>
                  </a:txBody>
                  <a:tcPr marL="68580" marR="68580"/>
                </a:tc>
                <a:tc>
                  <a:txBody>
                    <a:bodyPr/>
                    <a:lstStyle/>
                    <a:p>
                      <a:r>
                        <a:rPr lang="id-ID" sz="1800" b="1"/>
                        <a:t>0.1 dB</a:t>
                      </a:r>
                      <a:endParaRPr lang="en-US" sz="1800" b="1" dirty="0"/>
                    </a:p>
                  </a:txBody>
                  <a:tcPr marL="68580" marR="68580"/>
                </a:tc>
              </a:tr>
              <a:tr h="467422">
                <a:tc>
                  <a:txBody>
                    <a:bodyPr/>
                    <a:lstStyle/>
                    <a:p>
                      <a:pPr algn="ctr"/>
                      <a:r>
                        <a:rPr lang="id-ID" sz="1800" b="1"/>
                        <a:t>SM 9 micron</a:t>
                      </a:r>
                      <a:endParaRPr lang="en-US" sz="1800" b="1" dirty="0"/>
                    </a:p>
                  </a:txBody>
                  <a:tcPr marL="68580" marR="68580"/>
                </a:tc>
                <a:tc>
                  <a:txBody>
                    <a:bodyPr/>
                    <a:lstStyle/>
                    <a:p>
                      <a:pPr algn="ctr"/>
                      <a:r>
                        <a:rPr lang="id-ID" sz="1800" b="1"/>
                        <a:t>1550 nm</a:t>
                      </a:r>
                      <a:endParaRPr lang="en-US" sz="1800" b="1" dirty="0"/>
                    </a:p>
                  </a:txBody>
                  <a:tcPr marL="68580" marR="68580"/>
                </a:tc>
                <a:tc>
                  <a:txBody>
                    <a:bodyPr/>
                    <a:lstStyle/>
                    <a:p>
                      <a:pPr algn="ctr"/>
                      <a:r>
                        <a:rPr lang="id-ID" sz="1800" b="1"/>
                        <a:t>0.3 dB</a:t>
                      </a:r>
                      <a:endParaRPr lang="en-US" sz="1800" b="1" dirty="0"/>
                    </a:p>
                  </a:txBody>
                  <a:tcPr marL="68580" marR="68580"/>
                </a:tc>
                <a:tc>
                  <a:txBody>
                    <a:bodyPr/>
                    <a:lstStyle/>
                    <a:p>
                      <a:r>
                        <a:rPr lang="id-ID" sz="1800" b="1"/>
                        <a:t>0.75 dB</a:t>
                      </a:r>
                      <a:endParaRPr lang="en-US" sz="1800" b="1" dirty="0"/>
                    </a:p>
                  </a:txBody>
                  <a:tcPr marL="68580" marR="68580"/>
                </a:tc>
                <a:tc>
                  <a:txBody>
                    <a:bodyPr/>
                    <a:lstStyle/>
                    <a:p>
                      <a:r>
                        <a:rPr lang="id-ID" sz="1800" b="1"/>
                        <a:t>0.1 dB</a:t>
                      </a:r>
                      <a:endParaRPr lang="en-US" sz="1800" b="1" dirty="0"/>
                    </a:p>
                  </a:txBody>
                  <a:tcPr marL="68580" marR="68580"/>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918158"/>
            <a:ext cx="6064624" cy="540204"/>
          </a:xfrm>
          <a:solidFill>
            <a:srgbClr val="002060"/>
          </a:solidFill>
        </p:spPr>
        <p:txBody>
          <a:bodyPr/>
          <a:lstStyle/>
          <a:p>
            <a:pPr marL="0" indent="0">
              <a:buNone/>
            </a:pPr>
            <a:r>
              <a:rPr lang="id-ID">
                <a:solidFill>
                  <a:srgbClr val="FFFF00"/>
                </a:solidFill>
              </a:rPr>
              <a:t>Jarak Maksimum Fiber Optic</a:t>
            </a:r>
            <a:endParaRPr lang="id-ID">
              <a:solidFill>
                <a:srgbClr val="FFFF00"/>
              </a:solidFill>
            </a:endParaRPr>
          </a:p>
        </p:txBody>
      </p:sp>
      <p:sp>
        <p:nvSpPr>
          <p:cNvPr id="8" name="Title 1"/>
          <p:cNvSpPr>
            <a:spLocks noGrp="1"/>
          </p:cNvSpPr>
          <p:nvPr>
            <p:ph type="title"/>
          </p:nvPr>
        </p:nvSpPr>
        <p:spPr>
          <a:xfrm>
            <a:off x="2904564" y="321582"/>
            <a:ext cx="9224683" cy="1325563"/>
          </a:xfrm>
        </p:spPr>
        <p:txBody>
          <a:bodyPr/>
          <a:lstStyle/>
          <a:p>
            <a:r>
              <a:rPr lang="id-ID">
                <a:solidFill>
                  <a:srgbClr val="002060"/>
                </a:solidFill>
              </a:rPr>
              <a:t>Jenis Fiber Optic Berdasarkan Mode</a:t>
            </a:r>
            <a:endParaRPr lang="id-ID">
              <a:solidFill>
                <a:srgbClr val="002060"/>
              </a:solidFill>
            </a:endParaRPr>
          </a:p>
        </p:txBody>
      </p:sp>
      <p:graphicFrame>
        <p:nvGraphicFramePr>
          <p:cNvPr id="10" name="Table 9"/>
          <p:cNvGraphicFramePr>
            <a:graphicFrameLocks noGrp="1"/>
          </p:cNvGraphicFramePr>
          <p:nvPr/>
        </p:nvGraphicFramePr>
        <p:xfrm>
          <a:off x="184914" y="2579387"/>
          <a:ext cx="10518945" cy="4105136"/>
        </p:xfrm>
        <a:graphic>
          <a:graphicData uri="http://schemas.openxmlformats.org/drawingml/2006/table">
            <a:tbl>
              <a:tblPr firstRow="1" bandRow="1">
                <a:tableStyleId>{073A0DAA-6AF3-43AB-8588-CEC1D06C72B9}</a:tableStyleId>
              </a:tblPr>
              <a:tblGrid>
                <a:gridCol w="2252349"/>
                <a:gridCol w="1865796"/>
                <a:gridCol w="4867835"/>
                <a:gridCol w="1532965"/>
              </a:tblGrid>
              <a:tr h="357977">
                <a:tc>
                  <a:txBody>
                    <a:bodyPr/>
                    <a:lstStyle/>
                    <a:p>
                      <a:pPr algn="ctr"/>
                      <a:r>
                        <a:rPr lang="en-US" sz="1800" kern="1200">
                          <a:effectLst/>
                        </a:rPr>
                        <a:t>S</a:t>
                      </a:r>
                      <a:r>
                        <a:rPr lang="id-ID" sz="1800" kern="1200">
                          <a:effectLst/>
                        </a:rPr>
                        <a:t>tandar</a:t>
                      </a:r>
                      <a:endParaRPr lang="en-US" sz="1800" dirty="0"/>
                    </a:p>
                  </a:txBody>
                  <a:tcPr marL="68580" marR="68580"/>
                </a:tc>
                <a:tc>
                  <a:txBody>
                    <a:bodyPr/>
                    <a:lstStyle/>
                    <a:p>
                      <a:pPr algn="ctr"/>
                      <a:r>
                        <a:rPr lang="id-ID" sz="1800" kern="1200">
                          <a:effectLst/>
                        </a:rPr>
                        <a:t>Data</a:t>
                      </a:r>
                      <a:r>
                        <a:rPr lang="id-ID" sz="1800" kern="1200" baseline="0">
                          <a:effectLst/>
                        </a:rPr>
                        <a:t> Rate (mbps)</a:t>
                      </a:r>
                      <a:endParaRPr lang="en-US" sz="1800" dirty="0"/>
                    </a:p>
                  </a:txBody>
                  <a:tcPr marL="68580" marR="68580"/>
                </a:tc>
                <a:tc>
                  <a:txBody>
                    <a:bodyPr/>
                    <a:lstStyle/>
                    <a:p>
                      <a:pPr algn="ctr"/>
                      <a:r>
                        <a:rPr lang="en-US" sz="1800" kern="1200">
                          <a:effectLst/>
                        </a:rPr>
                        <a:t>T</a:t>
                      </a:r>
                      <a:r>
                        <a:rPr lang="id-ID" sz="1800" kern="1200">
                          <a:effectLst/>
                        </a:rPr>
                        <a:t>ipe FO</a:t>
                      </a:r>
                      <a:endParaRPr lang="en-US" sz="1800" dirty="0"/>
                    </a:p>
                  </a:txBody>
                  <a:tcPr marL="68580" marR="68580"/>
                </a:tc>
                <a:tc>
                  <a:txBody>
                    <a:bodyPr/>
                    <a:lstStyle/>
                    <a:p>
                      <a:pPr algn="ctr"/>
                      <a:r>
                        <a:rPr lang="id-ID" sz="1800"/>
                        <a:t>Standar IEEE</a:t>
                      </a:r>
                      <a:endParaRPr lang="en-US" sz="1800" dirty="0"/>
                    </a:p>
                  </a:txBody>
                  <a:tcPr marL="68580" marR="68580"/>
                </a:tc>
              </a:tr>
              <a:tr h="467422">
                <a:tc>
                  <a:txBody>
                    <a:bodyPr/>
                    <a:lstStyle/>
                    <a:p>
                      <a:pPr algn="ctr"/>
                      <a:r>
                        <a:rPr lang="id-ID" sz="1800" b="1"/>
                        <a:t>10Base-FL</a:t>
                      </a:r>
                      <a:endParaRPr lang="en-US" sz="1800" b="1" dirty="0"/>
                    </a:p>
                  </a:txBody>
                  <a:tcPr marL="68580" marR="68580"/>
                </a:tc>
                <a:tc>
                  <a:txBody>
                    <a:bodyPr/>
                    <a:lstStyle/>
                    <a:p>
                      <a:pPr algn="ctr"/>
                      <a:r>
                        <a:rPr lang="id-ID" sz="1800" b="1"/>
                        <a:t>10</a:t>
                      </a:r>
                      <a:endParaRPr lang="en-US" sz="1800" b="1" dirty="0"/>
                    </a:p>
                  </a:txBody>
                  <a:tcPr marL="68580" marR="68580"/>
                </a:tc>
                <a:tc>
                  <a:txBody>
                    <a:bodyPr/>
                    <a:lstStyle/>
                    <a:p>
                      <a:pPr algn="ctr"/>
                      <a:r>
                        <a:rPr lang="id-ID" sz="1800" b="1"/>
                        <a:t>850nm</a:t>
                      </a:r>
                      <a:r>
                        <a:rPr lang="id-ID" sz="1800" b="1" baseline="0"/>
                        <a:t> MM 50/125 micron / 62.5/125 micron</a:t>
                      </a:r>
                      <a:endParaRPr lang="en-US" sz="1800" b="1" dirty="0"/>
                    </a:p>
                  </a:txBody>
                  <a:tcPr marL="68580" marR="68580"/>
                </a:tc>
                <a:tc>
                  <a:txBody>
                    <a:bodyPr/>
                    <a:lstStyle/>
                    <a:p>
                      <a:r>
                        <a:rPr lang="id-ID" sz="1800" b="1"/>
                        <a:t>2 Km</a:t>
                      </a:r>
                      <a:endParaRPr lang="en-US" sz="1800" b="1" dirty="0"/>
                    </a:p>
                  </a:txBody>
                  <a:tcPr marL="68580" marR="68580"/>
                </a:tc>
              </a:tr>
              <a:tr h="467422">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id-ID" sz="1800" b="1"/>
                        <a:t>100Base-FX</a:t>
                      </a:r>
                      <a:endParaRPr lang="en-US" sz="1800" b="1"/>
                    </a:p>
                  </a:txBody>
                  <a:tcPr marL="68580" marR="68580"/>
                </a:tc>
                <a:tc>
                  <a:txBody>
                    <a:bodyPr/>
                    <a:lstStyle/>
                    <a:p>
                      <a:pPr algn="ctr"/>
                      <a:r>
                        <a:rPr lang="id-ID" sz="1800" b="1"/>
                        <a:t>100</a:t>
                      </a:r>
                      <a:endParaRPr lang="en-US" sz="1800" b="1" dirty="0"/>
                    </a:p>
                  </a:txBody>
                  <a:tcPr marL="68580" marR="68580"/>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id-ID" sz="1800" b="1"/>
                        <a:t>1300nm</a:t>
                      </a:r>
                      <a:r>
                        <a:rPr lang="id-ID" sz="1800" b="1" baseline="0"/>
                        <a:t> MM 50/125 micron / 62.5/125 micron</a:t>
                      </a:r>
                      <a:endParaRPr lang="en-US" sz="1800" b="1"/>
                    </a:p>
                  </a:txBody>
                  <a:tcPr marL="68580" marR="68580"/>
                </a:tc>
                <a:tc>
                  <a:txBody>
                    <a:bodyPr/>
                    <a:lstStyle/>
                    <a:p>
                      <a:r>
                        <a:rPr lang="id-ID" sz="1800" b="1"/>
                        <a:t>2 Km</a:t>
                      </a:r>
                      <a:endParaRPr lang="en-US" sz="1800" b="1" dirty="0"/>
                    </a:p>
                  </a:txBody>
                  <a:tcPr marL="68580" marR="68580"/>
                </a:tc>
              </a:tr>
              <a:tr h="467422">
                <a:tc>
                  <a:txBody>
                    <a:bodyPr/>
                    <a:lstStyle/>
                    <a:p>
                      <a:pPr algn="ctr"/>
                      <a:r>
                        <a:rPr lang="id-ID" sz="1800" b="1"/>
                        <a:t>100Base-SX</a:t>
                      </a:r>
                      <a:endParaRPr lang="en-US" sz="1800" b="1" dirty="0"/>
                    </a:p>
                  </a:txBody>
                  <a:tcPr marL="68580" marR="68580"/>
                </a:tc>
                <a:tc>
                  <a:txBody>
                    <a:bodyPr/>
                    <a:lstStyle/>
                    <a:p>
                      <a:pPr algn="ctr"/>
                      <a:r>
                        <a:rPr lang="id-ID" sz="1800" b="1"/>
                        <a:t>100</a:t>
                      </a:r>
                      <a:endParaRPr lang="en-US" sz="1800" b="1" dirty="0"/>
                    </a:p>
                  </a:txBody>
                  <a:tcPr marL="68580" marR="68580"/>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id-ID" sz="1800" b="1"/>
                        <a:t>850nm</a:t>
                      </a:r>
                      <a:r>
                        <a:rPr lang="id-ID" sz="1800" b="1" baseline="0"/>
                        <a:t> MM 50/125 micron / 62.5/125 micron</a:t>
                      </a:r>
                      <a:endParaRPr lang="en-US" sz="1800" b="1"/>
                    </a:p>
                  </a:txBody>
                  <a:tcPr marL="68580" marR="68580"/>
                </a:tc>
                <a:tc>
                  <a:txBody>
                    <a:bodyPr/>
                    <a:lstStyle/>
                    <a:p>
                      <a:r>
                        <a:rPr lang="id-ID" sz="1800" b="1"/>
                        <a:t>300 m</a:t>
                      </a:r>
                      <a:endParaRPr lang="en-US" sz="1800" b="1" dirty="0"/>
                    </a:p>
                  </a:txBody>
                  <a:tcPr marL="68580" marR="68580"/>
                </a:tc>
              </a:tr>
              <a:tr h="467422">
                <a:tc rowSpan="2">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id-ID" sz="1800" b="1"/>
                        <a:t>1000Base-SX</a:t>
                      </a:r>
                      <a:endParaRPr lang="en-US" sz="1800" b="1"/>
                    </a:p>
                  </a:txBody>
                  <a:tcPr marL="68580" marR="68580"/>
                </a:tc>
                <a:tc rowSpan="2">
                  <a:txBody>
                    <a:bodyPr/>
                    <a:lstStyle/>
                    <a:p>
                      <a:pPr algn="ctr"/>
                      <a:r>
                        <a:rPr lang="id-ID" sz="1800" b="1"/>
                        <a:t>1000</a:t>
                      </a:r>
                      <a:endParaRPr lang="en-US" sz="1800" b="1" dirty="0"/>
                    </a:p>
                  </a:txBody>
                  <a:tcPr marL="68580" marR="68580"/>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id-ID" sz="1800" b="1"/>
                        <a:t>850nm</a:t>
                      </a:r>
                      <a:r>
                        <a:rPr lang="id-ID" sz="1800" b="1" baseline="0"/>
                        <a:t> MM 50/125 micron</a:t>
                      </a:r>
                      <a:endParaRPr lang="en-US" sz="1800" b="1"/>
                    </a:p>
                  </a:txBody>
                  <a:tcPr marL="68580" marR="68580"/>
                </a:tc>
                <a:tc>
                  <a:txBody>
                    <a:bodyPr/>
                    <a:lstStyle/>
                    <a:p>
                      <a:r>
                        <a:rPr lang="id-ID" sz="1800" b="1"/>
                        <a:t>550 m</a:t>
                      </a:r>
                      <a:endParaRPr lang="en-US" sz="1800" b="1" dirty="0"/>
                    </a:p>
                  </a:txBody>
                  <a:tcPr marL="68580" marR="68580"/>
                </a:tc>
              </a:tr>
              <a:tr h="467422">
                <a:tc vMerge="1">
                  <a:tcPr marL="68580" marR="68580"/>
                </a:tc>
                <a:tc vMerge="1">
                  <a:tcPr marL="68580" marR="68580"/>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id-ID" sz="1800" b="1"/>
                        <a:t>850nm</a:t>
                      </a:r>
                      <a:r>
                        <a:rPr lang="id-ID" sz="1800" b="1" baseline="0"/>
                        <a:t> MM 62.5/125 micron</a:t>
                      </a:r>
                      <a:endParaRPr lang="en-US" sz="1800" b="1"/>
                    </a:p>
                  </a:txBody>
                  <a:tcPr marL="68580" marR="68580"/>
                </a:tc>
                <a:tc>
                  <a:txBody>
                    <a:bodyPr/>
                    <a:lstStyle/>
                    <a:p>
                      <a:r>
                        <a:rPr lang="id-ID" sz="1800" b="1"/>
                        <a:t>220 m</a:t>
                      </a:r>
                      <a:endParaRPr lang="en-US" sz="1800" b="1" dirty="0"/>
                    </a:p>
                  </a:txBody>
                  <a:tcPr marL="68580" marR="68580"/>
                </a:tc>
              </a:tr>
              <a:tr h="467422">
                <a:tc rowSpan="2">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id-ID" sz="1800" b="1"/>
                        <a:t>1000Base-LX</a:t>
                      </a:r>
                      <a:endParaRPr lang="en-US" sz="1800" b="1"/>
                    </a:p>
                  </a:txBody>
                  <a:tcPr marL="68580" marR="68580"/>
                </a:tc>
                <a:tc rowSpan="2">
                  <a:txBody>
                    <a:bodyPr/>
                    <a:lstStyle/>
                    <a:p>
                      <a:pPr algn="ctr"/>
                      <a:r>
                        <a:rPr lang="id-ID" sz="1800" b="1"/>
                        <a:t>1000</a:t>
                      </a:r>
                      <a:endParaRPr lang="en-US" sz="1800" b="1" dirty="0"/>
                    </a:p>
                  </a:txBody>
                  <a:tcPr marL="68580" marR="68580"/>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id-ID" sz="1800" b="1"/>
                        <a:t>1300nm</a:t>
                      </a:r>
                      <a:r>
                        <a:rPr lang="id-ID" sz="1800" b="1" baseline="0"/>
                        <a:t> MM 50/125 micron / 62.5/125 micron</a:t>
                      </a:r>
                      <a:endParaRPr lang="en-US" sz="1800" b="1"/>
                    </a:p>
                  </a:txBody>
                  <a:tcPr marL="68580" marR="68580"/>
                </a:tc>
                <a:tc>
                  <a:txBody>
                    <a:bodyPr/>
                    <a:lstStyle/>
                    <a:p>
                      <a:r>
                        <a:rPr lang="id-ID" sz="1800" b="1"/>
                        <a:t>550 m</a:t>
                      </a:r>
                      <a:endParaRPr lang="en-US" sz="1800" b="1" dirty="0"/>
                    </a:p>
                  </a:txBody>
                  <a:tcPr marL="68580" marR="68580"/>
                </a:tc>
              </a:tr>
              <a:tr h="467422">
                <a:tc vMerge="1">
                  <a:tcPr marL="68580" marR="68580"/>
                </a:tc>
                <a:tc vMerge="1">
                  <a:tcPr marL="68580" marR="68580"/>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id-ID" sz="1800" b="1"/>
                        <a:t>1310nm</a:t>
                      </a:r>
                      <a:r>
                        <a:rPr lang="id-ID" sz="1800" b="1" baseline="0"/>
                        <a:t> SM 9 micron</a:t>
                      </a:r>
                      <a:endParaRPr lang="en-US" sz="1800" b="1"/>
                    </a:p>
                  </a:txBody>
                  <a:tcPr marL="68580" marR="68580"/>
                </a:tc>
                <a:tc>
                  <a:txBody>
                    <a:bodyPr/>
                    <a:lstStyle/>
                    <a:p>
                      <a:r>
                        <a:rPr lang="id-ID" sz="1800" b="1"/>
                        <a:t>5 km</a:t>
                      </a:r>
                      <a:endParaRPr lang="en-US" sz="1800" b="1" dirty="0"/>
                    </a:p>
                  </a:txBody>
                  <a:tcPr marL="68580" marR="68580"/>
                </a:tc>
              </a:tr>
              <a:tr h="467422">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id-ID" sz="1800" b="1"/>
                        <a:t>1000Base-LH</a:t>
                      </a:r>
                      <a:endParaRPr lang="en-US" sz="1800" b="1"/>
                    </a:p>
                  </a:txBody>
                  <a:tcPr marL="68580" marR="68580"/>
                </a:tc>
                <a:tc>
                  <a:txBody>
                    <a:bodyPr/>
                    <a:lstStyle/>
                    <a:p>
                      <a:pPr algn="ctr"/>
                      <a:r>
                        <a:rPr lang="id-ID" sz="1800" b="1"/>
                        <a:t>1000</a:t>
                      </a:r>
                      <a:endParaRPr lang="en-US" sz="1800" b="1" dirty="0"/>
                    </a:p>
                  </a:txBody>
                  <a:tcPr marL="68580" marR="68580"/>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id-ID" sz="1800" b="1"/>
                        <a:t>1550nm</a:t>
                      </a:r>
                      <a:r>
                        <a:rPr lang="id-ID" sz="1800" b="1" baseline="0"/>
                        <a:t> SM 9 micron</a:t>
                      </a:r>
                      <a:endParaRPr lang="en-US" sz="1800" b="1"/>
                    </a:p>
                  </a:txBody>
                  <a:tcPr marL="68580" marR="68580"/>
                </a:tc>
                <a:tc>
                  <a:txBody>
                    <a:bodyPr/>
                    <a:lstStyle/>
                    <a:p>
                      <a:r>
                        <a:rPr lang="id-ID" sz="1800" b="1"/>
                        <a:t>70 km</a:t>
                      </a:r>
                      <a:endParaRPr lang="en-US" sz="1800" b="1" dirty="0"/>
                    </a:p>
                  </a:txBody>
                  <a:tcPr marL="68580" marR="68580"/>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57285" y="321582"/>
            <a:ext cx="6317343" cy="1325563"/>
          </a:xfrm>
        </p:spPr>
        <p:txBody>
          <a:bodyPr/>
          <a:lstStyle/>
          <a:p>
            <a:r>
              <a:rPr lang="id-ID">
                <a:solidFill>
                  <a:srgbClr val="002060"/>
                </a:solidFill>
              </a:rPr>
              <a:t>Kode Warna Fiber Optic ...</a:t>
            </a:r>
            <a:endParaRPr lang="id-ID">
              <a:solidFill>
                <a:srgbClr val="002060"/>
              </a:solidFill>
            </a:endParaRPr>
          </a:p>
        </p:txBody>
      </p:sp>
      <p:pic>
        <p:nvPicPr>
          <p:cNvPr id="7" name="Picture 6"/>
          <p:cNvPicPr/>
          <p:nvPr/>
        </p:nvPicPr>
        <p:blipFill>
          <a:blip r:embed="rId1">
            <a:extLst>
              <a:ext uri="{28A0092B-C50C-407E-A947-70E740481C1C}">
                <a14:useLocalDpi xmlns:a14="http://schemas.microsoft.com/office/drawing/2010/main" val="0"/>
              </a:ext>
            </a:extLst>
          </a:blip>
          <a:stretch>
            <a:fillRect/>
          </a:stretch>
        </p:blipFill>
        <p:spPr>
          <a:xfrm>
            <a:off x="791690" y="1757548"/>
            <a:ext cx="6846240" cy="3580934"/>
          </a:xfrm>
          <a:prstGeom prst="rect">
            <a:avLst/>
          </a:prstGeom>
        </p:spPr>
      </p:pic>
      <p:sp>
        <p:nvSpPr>
          <p:cNvPr id="5" name="Rectangle 4"/>
          <p:cNvSpPr/>
          <p:nvPr/>
        </p:nvSpPr>
        <p:spPr>
          <a:xfrm>
            <a:off x="9346636" y="2934071"/>
            <a:ext cx="2232248" cy="972584"/>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Rectangle 5"/>
          <p:cNvSpPr/>
          <p:nvPr/>
        </p:nvSpPr>
        <p:spPr>
          <a:xfrm>
            <a:off x="9274628" y="3004864"/>
            <a:ext cx="2376264" cy="830997"/>
          </a:xfrm>
          <a:prstGeom prst="rect">
            <a:avLst/>
          </a:prstGeom>
        </p:spPr>
        <p:txBody>
          <a:bodyPr wrap="square">
            <a:spAutoFit/>
          </a:bodyPr>
          <a:lstStyle/>
          <a:p>
            <a:pPr algn="ctr"/>
            <a:r>
              <a:rPr lang="id-ID" sz="2400" b="1" dirty="0">
                <a:solidFill>
                  <a:schemeClr val="bg1"/>
                </a:solidFill>
              </a:rPr>
              <a:t>B.O.H.C.A.P </a:t>
            </a:r>
            <a:endParaRPr lang="id-ID" sz="2400" b="1" dirty="0">
              <a:solidFill>
                <a:schemeClr val="bg1"/>
              </a:solidFill>
            </a:endParaRPr>
          </a:p>
          <a:p>
            <a:pPr algn="ctr"/>
            <a:r>
              <a:rPr lang="id-ID" sz="2400" b="1" dirty="0">
                <a:solidFill>
                  <a:schemeClr val="bg1"/>
                </a:solidFill>
              </a:rPr>
              <a:t>Me.Hi.K.U.P.To</a:t>
            </a:r>
            <a:endParaRPr lang="en-US" sz="2400" b="1" dirty="0">
              <a:solidFill>
                <a:schemeClr val="bg1"/>
              </a:solidFill>
            </a:endParaRPr>
          </a:p>
        </p:txBody>
      </p:sp>
      <p:sp>
        <p:nvSpPr>
          <p:cNvPr id="8" name="Right Arrow 7"/>
          <p:cNvSpPr/>
          <p:nvPr/>
        </p:nvSpPr>
        <p:spPr>
          <a:xfrm>
            <a:off x="7952223" y="2016206"/>
            <a:ext cx="936104" cy="28083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57285" y="321582"/>
            <a:ext cx="6317343" cy="1325563"/>
          </a:xfrm>
        </p:spPr>
        <p:txBody>
          <a:bodyPr/>
          <a:lstStyle/>
          <a:p>
            <a:r>
              <a:rPr lang="id-ID">
                <a:solidFill>
                  <a:srgbClr val="002060"/>
                </a:solidFill>
              </a:rPr>
              <a:t>Kapasitas Fiber Optic...</a:t>
            </a:r>
            <a:endParaRPr lang="id-ID">
              <a:solidFill>
                <a:srgbClr val="002060"/>
              </a:solidFill>
            </a:endParaRPr>
          </a:p>
        </p:txBody>
      </p:sp>
      <p:graphicFrame>
        <p:nvGraphicFramePr>
          <p:cNvPr id="9" name="Table 8"/>
          <p:cNvGraphicFramePr>
            <a:graphicFrameLocks noGrp="1"/>
          </p:cNvGraphicFramePr>
          <p:nvPr/>
        </p:nvGraphicFramePr>
        <p:xfrm>
          <a:off x="2037262" y="1749247"/>
          <a:ext cx="7846326" cy="4234691"/>
        </p:xfrm>
        <a:graphic>
          <a:graphicData uri="http://schemas.openxmlformats.org/drawingml/2006/table">
            <a:tbl>
              <a:tblPr firstRow="1" bandRow="1">
                <a:tableStyleId>{073A0DAA-6AF3-43AB-8588-CEC1D06C72B9}</a:tableStyleId>
              </a:tblPr>
              <a:tblGrid>
                <a:gridCol w="1518981"/>
                <a:gridCol w="1752657"/>
                <a:gridCol w="1802734"/>
                <a:gridCol w="2771954"/>
              </a:tblGrid>
              <a:tr h="919313">
                <a:tc>
                  <a:txBody>
                    <a:bodyPr/>
                    <a:lstStyle/>
                    <a:p>
                      <a:pPr algn="ctr"/>
                      <a:r>
                        <a:rPr lang="en-US" sz="2200" kern="1200" dirty="0" err="1">
                          <a:effectLst/>
                        </a:rPr>
                        <a:t>Jumlah</a:t>
                      </a:r>
                      <a:r>
                        <a:rPr lang="en-US" sz="2200" kern="1200" dirty="0">
                          <a:effectLst/>
                        </a:rPr>
                        <a:t> </a:t>
                      </a:r>
                      <a:r>
                        <a:rPr lang="id-ID" sz="2200" kern="1200" dirty="0">
                          <a:effectLst/>
                        </a:rPr>
                        <a:t>Core/</a:t>
                      </a:r>
                      <a:r>
                        <a:rPr lang="id-ID" sz="2200" kern="1200" baseline="0" dirty="0">
                          <a:effectLst/>
                        </a:rPr>
                        <a:t> kabel</a:t>
                      </a:r>
                      <a:endParaRPr lang="en-US" sz="2200" dirty="0"/>
                    </a:p>
                  </a:txBody>
                  <a:tcPr marL="68580" marR="68580"/>
                </a:tc>
                <a:tc>
                  <a:txBody>
                    <a:bodyPr/>
                    <a:lstStyle/>
                    <a:p>
                      <a:pPr algn="ctr"/>
                      <a:r>
                        <a:rPr lang="en-US" sz="2200" kern="1200" dirty="0" err="1">
                          <a:effectLst/>
                        </a:rPr>
                        <a:t>Jumlah</a:t>
                      </a:r>
                      <a:r>
                        <a:rPr lang="en-US" sz="2200" kern="1200" dirty="0">
                          <a:effectLst/>
                        </a:rPr>
                        <a:t>  Tube</a:t>
                      </a:r>
                      <a:endParaRPr lang="en-US" sz="2200" dirty="0"/>
                    </a:p>
                  </a:txBody>
                  <a:tcPr marL="68580" marR="68580"/>
                </a:tc>
                <a:tc>
                  <a:txBody>
                    <a:bodyPr/>
                    <a:lstStyle/>
                    <a:p>
                      <a:pPr algn="ctr"/>
                      <a:r>
                        <a:rPr lang="en-US" sz="2200" kern="1200" dirty="0" err="1">
                          <a:effectLst/>
                        </a:rPr>
                        <a:t>Jumlah</a:t>
                      </a:r>
                      <a:r>
                        <a:rPr lang="en-US" sz="2200" kern="1200" dirty="0">
                          <a:effectLst/>
                        </a:rPr>
                        <a:t> </a:t>
                      </a:r>
                      <a:r>
                        <a:rPr lang="id-ID" sz="2200" kern="1200" dirty="0">
                          <a:effectLst/>
                        </a:rPr>
                        <a:t>core per tube</a:t>
                      </a:r>
                      <a:endParaRPr lang="en-US" sz="2200" dirty="0"/>
                    </a:p>
                  </a:txBody>
                  <a:tcPr marL="68580" marR="68580"/>
                </a:tc>
                <a:tc>
                  <a:txBody>
                    <a:bodyPr/>
                    <a:lstStyle/>
                    <a:p>
                      <a:pPr algn="ctr"/>
                      <a:r>
                        <a:rPr lang="en-US" sz="2200" kern="1200" dirty="0">
                          <a:effectLst/>
                        </a:rPr>
                        <a:t>Remark</a:t>
                      </a:r>
                      <a:endParaRPr lang="en-US" sz="2200" dirty="0"/>
                    </a:p>
                  </a:txBody>
                  <a:tcPr marL="68580" marR="68580"/>
                </a:tc>
              </a:tr>
              <a:tr h="552563">
                <a:tc>
                  <a:txBody>
                    <a:bodyPr/>
                    <a:lstStyle/>
                    <a:p>
                      <a:pPr algn="ctr"/>
                      <a:r>
                        <a:rPr lang="id-ID" sz="2200" b="1" dirty="0"/>
                        <a:t>96 </a:t>
                      </a:r>
                      <a:endParaRPr lang="en-US" sz="2200" b="1" dirty="0"/>
                    </a:p>
                  </a:txBody>
                  <a:tcPr marL="68580" marR="68580"/>
                </a:tc>
                <a:tc>
                  <a:txBody>
                    <a:bodyPr/>
                    <a:lstStyle/>
                    <a:p>
                      <a:pPr algn="ctr"/>
                      <a:r>
                        <a:rPr lang="id-ID" sz="2200" b="1" dirty="0"/>
                        <a:t>8</a:t>
                      </a:r>
                      <a:endParaRPr lang="en-US" sz="2200" b="1" dirty="0"/>
                    </a:p>
                  </a:txBody>
                  <a:tcPr marL="68580" marR="68580"/>
                </a:tc>
                <a:tc>
                  <a:txBody>
                    <a:bodyPr/>
                    <a:lstStyle/>
                    <a:p>
                      <a:pPr algn="ctr"/>
                      <a:r>
                        <a:rPr lang="id-ID" sz="2200" b="1" dirty="0"/>
                        <a:t>1</a:t>
                      </a:r>
                      <a:r>
                        <a:rPr lang="en-US" sz="2200" b="1" dirty="0"/>
                        <a:t>2</a:t>
                      </a:r>
                      <a:endParaRPr lang="en-US" sz="2200" b="1" dirty="0"/>
                    </a:p>
                  </a:txBody>
                  <a:tcPr marL="68580" marR="68580"/>
                </a:tc>
                <a:tc>
                  <a:txBody>
                    <a:bodyPr/>
                    <a:lstStyle/>
                    <a:p>
                      <a:endParaRPr lang="en-US" sz="2200" b="1"/>
                    </a:p>
                  </a:txBody>
                  <a:tcPr marL="68580" marR="68580"/>
                </a:tc>
              </a:tr>
              <a:tr h="552563">
                <a:tc>
                  <a:txBody>
                    <a:bodyPr/>
                    <a:lstStyle/>
                    <a:p>
                      <a:pPr algn="ctr"/>
                      <a:r>
                        <a:rPr lang="id-ID" sz="2200" b="1" dirty="0"/>
                        <a:t>48</a:t>
                      </a:r>
                      <a:r>
                        <a:rPr lang="id-ID" sz="2200" b="1" baseline="0" dirty="0"/>
                        <a:t> </a:t>
                      </a:r>
                      <a:endParaRPr lang="en-US" sz="2200" b="1" dirty="0"/>
                    </a:p>
                  </a:txBody>
                  <a:tcPr marL="68580" marR="68580"/>
                </a:tc>
                <a:tc>
                  <a:txBody>
                    <a:bodyPr/>
                    <a:lstStyle/>
                    <a:p>
                      <a:pPr algn="ctr"/>
                      <a:r>
                        <a:rPr lang="id-ID" sz="2200" b="1" dirty="0"/>
                        <a:t>8</a:t>
                      </a:r>
                      <a:endParaRPr lang="en-US" sz="2200" b="1" dirty="0"/>
                    </a:p>
                  </a:txBody>
                  <a:tcPr marL="68580" marR="68580"/>
                </a:tc>
                <a:tc>
                  <a:txBody>
                    <a:bodyPr/>
                    <a:lstStyle/>
                    <a:p>
                      <a:pPr algn="ctr"/>
                      <a:r>
                        <a:rPr lang="id-ID" sz="2200" b="1" dirty="0"/>
                        <a:t>6</a:t>
                      </a:r>
                      <a:endParaRPr lang="en-US" sz="2200" b="1" dirty="0"/>
                    </a:p>
                  </a:txBody>
                  <a:tcPr marL="68580" marR="68580"/>
                </a:tc>
                <a:tc>
                  <a:txBody>
                    <a:bodyPr/>
                    <a:lstStyle/>
                    <a:p>
                      <a:endParaRPr lang="en-US" sz="2200" b="1"/>
                    </a:p>
                  </a:txBody>
                  <a:tcPr marL="68580" marR="68580"/>
                </a:tc>
              </a:tr>
              <a:tr h="552563">
                <a:tc>
                  <a:txBody>
                    <a:bodyPr/>
                    <a:lstStyle/>
                    <a:p>
                      <a:pPr algn="ctr"/>
                      <a:r>
                        <a:rPr lang="id-ID" sz="2200" b="1" dirty="0"/>
                        <a:t>24</a:t>
                      </a:r>
                      <a:endParaRPr lang="en-US" sz="2200" b="1" dirty="0"/>
                    </a:p>
                  </a:txBody>
                  <a:tcPr marL="68580" marR="68580"/>
                </a:tc>
                <a:tc>
                  <a:txBody>
                    <a:bodyPr/>
                    <a:lstStyle/>
                    <a:p>
                      <a:pPr algn="ctr"/>
                      <a:r>
                        <a:rPr lang="id-ID" sz="2200" b="1" dirty="0"/>
                        <a:t>2</a:t>
                      </a:r>
                      <a:endParaRPr lang="en-US" sz="2200" b="1" dirty="0"/>
                    </a:p>
                  </a:txBody>
                  <a:tcPr marL="68580" marR="68580"/>
                </a:tc>
                <a:tc>
                  <a:txBody>
                    <a:bodyPr/>
                    <a:lstStyle/>
                    <a:p>
                      <a:pPr algn="ctr"/>
                      <a:r>
                        <a:rPr lang="id-ID" sz="2200" b="1" dirty="0"/>
                        <a:t>12</a:t>
                      </a:r>
                      <a:endParaRPr lang="en-US" sz="2200" b="1" dirty="0"/>
                    </a:p>
                  </a:txBody>
                  <a:tcPr marL="68580" marR="68580"/>
                </a:tc>
                <a:tc>
                  <a:txBody>
                    <a:bodyPr/>
                    <a:lstStyle/>
                    <a:p>
                      <a:endParaRPr lang="en-US" sz="2200" b="1" dirty="0"/>
                    </a:p>
                  </a:txBody>
                  <a:tcPr marL="68580" marR="68580"/>
                </a:tc>
              </a:tr>
              <a:tr h="552563">
                <a:tc>
                  <a:txBody>
                    <a:bodyPr/>
                    <a:lstStyle/>
                    <a:p>
                      <a:pPr algn="ctr"/>
                      <a:r>
                        <a:rPr lang="id-ID" sz="2200" b="1" dirty="0"/>
                        <a:t>24</a:t>
                      </a:r>
                      <a:endParaRPr lang="en-US" sz="2200" b="1" dirty="0"/>
                    </a:p>
                  </a:txBody>
                  <a:tcPr marL="68580" marR="68580"/>
                </a:tc>
                <a:tc>
                  <a:txBody>
                    <a:bodyPr/>
                    <a:lstStyle/>
                    <a:p>
                      <a:pPr algn="ctr"/>
                      <a:r>
                        <a:rPr lang="id-ID" sz="2200" b="1" dirty="0"/>
                        <a:t>4</a:t>
                      </a:r>
                      <a:endParaRPr lang="en-US" sz="2200" b="1" dirty="0"/>
                    </a:p>
                  </a:txBody>
                  <a:tcPr marL="68580" marR="68580"/>
                </a:tc>
                <a:tc>
                  <a:txBody>
                    <a:bodyPr/>
                    <a:lstStyle/>
                    <a:p>
                      <a:pPr algn="ctr"/>
                      <a:r>
                        <a:rPr lang="id-ID" sz="2200" b="1" dirty="0"/>
                        <a:t>6</a:t>
                      </a:r>
                      <a:endParaRPr lang="en-US" sz="2200" b="1" dirty="0"/>
                    </a:p>
                  </a:txBody>
                  <a:tcPr marL="68580" marR="68580"/>
                </a:tc>
                <a:tc>
                  <a:txBody>
                    <a:bodyPr/>
                    <a:lstStyle/>
                    <a:p>
                      <a:endParaRPr lang="en-US" sz="2200" b="1" dirty="0"/>
                    </a:p>
                  </a:txBody>
                  <a:tcPr marL="68580" marR="68580"/>
                </a:tc>
              </a:tr>
              <a:tr h="552563">
                <a:tc>
                  <a:txBody>
                    <a:bodyPr/>
                    <a:lstStyle/>
                    <a:p>
                      <a:pPr algn="ctr"/>
                      <a:r>
                        <a:rPr lang="en-US" sz="2200" b="1" dirty="0"/>
                        <a:t>12</a:t>
                      </a:r>
                      <a:endParaRPr lang="en-US" sz="2200" b="1" dirty="0"/>
                    </a:p>
                  </a:txBody>
                  <a:tcPr marL="68580" marR="68580"/>
                </a:tc>
                <a:tc>
                  <a:txBody>
                    <a:bodyPr/>
                    <a:lstStyle/>
                    <a:p>
                      <a:pPr algn="ctr"/>
                      <a:r>
                        <a:rPr lang="en-US" sz="2200" b="1" dirty="0"/>
                        <a:t>12</a:t>
                      </a:r>
                      <a:endParaRPr lang="en-US" sz="2200" b="1" dirty="0"/>
                    </a:p>
                  </a:txBody>
                  <a:tcPr marL="68580" marR="68580"/>
                </a:tc>
                <a:tc>
                  <a:txBody>
                    <a:bodyPr/>
                    <a:lstStyle/>
                    <a:p>
                      <a:pPr algn="ctr"/>
                      <a:r>
                        <a:rPr lang="id-ID" sz="2200" b="1" dirty="0"/>
                        <a:t>1</a:t>
                      </a:r>
                      <a:endParaRPr lang="en-US" sz="2200" b="1" dirty="0"/>
                    </a:p>
                  </a:txBody>
                  <a:tcPr marL="68580" marR="68580"/>
                </a:tc>
                <a:tc rowSpan="2">
                  <a:txBody>
                    <a:bodyPr/>
                    <a:lstStyle/>
                    <a:p>
                      <a:r>
                        <a:rPr lang="en-US" sz="2200" b="1" dirty="0"/>
                        <a:t>SCPT (Single</a:t>
                      </a:r>
                      <a:r>
                        <a:rPr lang="en-US" sz="2200" b="1" baseline="0" dirty="0"/>
                        <a:t> Core Per Tube)</a:t>
                      </a:r>
                      <a:endParaRPr lang="en-US" sz="2200" b="1" dirty="0"/>
                    </a:p>
                  </a:txBody>
                  <a:tcPr marL="68580" marR="68580"/>
                </a:tc>
              </a:tr>
              <a:tr h="552563">
                <a:tc>
                  <a:txBody>
                    <a:bodyPr/>
                    <a:lstStyle/>
                    <a:p>
                      <a:pPr algn="ctr"/>
                      <a:r>
                        <a:rPr lang="en-US" sz="2200" b="1" dirty="0"/>
                        <a:t>24</a:t>
                      </a:r>
                      <a:endParaRPr lang="en-US" sz="2200" b="1" dirty="0"/>
                    </a:p>
                  </a:txBody>
                  <a:tcPr marL="68580" marR="68580"/>
                </a:tc>
                <a:tc>
                  <a:txBody>
                    <a:bodyPr/>
                    <a:lstStyle/>
                    <a:p>
                      <a:pPr algn="ctr"/>
                      <a:r>
                        <a:rPr lang="en-US" sz="2200" b="1" dirty="0"/>
                        <a:t>24</a:t>
                      </a:r>
                      <a:endParaRPr lang="en-US" sz="2200" b="1" dirty="0"/>
                    </a:p>
                  </a:txBody>
                  <a:tcPr marL="68580" marR="68580"/>
                </a:tc>
                <a:tc>
                  <a:txBody>
                    <a:bodyPr/>
                    <a:lstStyle/>
                    <a:p>
                      <a:pPr algn="ctr"/>
                      <a:r>
                        <a:rPr lang="id-ID" sz="2200" b="1" dirty="0"/>
                        <a:t>1</a:t>
                      </a:r>
                      <a:endParaRPr lang="en-US" sz="2200" b="1" dirty="0"/>
                    </a:p>
                  </a:txBody>
                  <a:tcPr marL="68580" marR="68580"/>
                </a:tc>
                <a:tc vMerge="1">
                  <a:tcP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txBox="1"/>
          <p:nvPr/>
        </p:nvSpPr>
        <p:spPr>
          <a:xfrm>
            <a:off x="2301367" y="3051005"/>
            <a:ext cx="7460343" cy="9192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d-ID">
                <a:solidFill>
                  <a:srgbClr val="002060"/>
                </a:solidFill>
                <a:effectLst>
                  <a:outerShdw blurRad="38100" dist="38100" dir="2700000" algn="tl">
                    <a:srgbClr val="000000">
                      <a:alpha val="43137"/>
                    </a:srgbClr>
                  </a:outerShdw>
                </a:effectLst>
              </a:rPr>
              <a:t>Material Fiber Optic</a:t>
            </a:r>
            <a:endParaRPr lang="id-ID">
              <a:solidFill>
                <a:srgbClr val="002060"/>
              </a:solidFill>
              <a:effectLst>
                <a:outerShdw blurRad="38100" dist="38100" dir="2700000" algn="tl">
                  <a:srgbClr val="000000">
                    <a:alpha val="43137"/>
                  </a:srgbClr>
                </a:outerShdw>
              </a:effectLs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918158"/>
            <a:ext cx="5943600" cy="540204"/>
          </a:xfrm>
          <a:solidFill>
            <a:srgbClr val="002060"/>
          </a:solidFill>
        </p:spPr>
        <p:txBody>
          <a:bodyPr/>
          <a:lstStyle/>
          <a:p>
            <a:pPr marL="0" indent="0">
              <a:buNone/>
            </a:pPr>
            <a:r>
              <a:rPr lang="id-ID">
                <a:solidFill>
                  <a:srgbClr val="FFFF00"/>
                </a:solidFill>
              </a:rPr>
              <a:t>Fiber Connector/FC</a:t>
            </a:r>
            <a:endParaRPr lang="id-ID">
              <a:solidFill>
                <a:srgbClr val="FFFF00"/>
              </a:solidFill>
            </a:endParaRPr>
          </a:p>
        </p:txBody>
      </p:sp>
      <p:sp>
        <p:nvSpPr>
          <p:cNvPr id="6" name="TextBox 5"/>
          <p:cNvSpPr txBox="1"/>
          <p:nvPr/>
        </p:nvSpPr>
        <p:spPr>
          <a:xfrm>
            <a:off x="259763" y="2581519"/>
            <a:ext cx="6988202" cy="1631212"/>
          </a:xfrm>
          <a:prstGeom prst="rect">
            <a:avLst/>
          </a:prstGeom>
          <a:noFill/>
        </p:spPr>
        <p:txBody>
          <a:bodyPr wrap="square" lIns="91436" tIns="45718" rIns="91436" bIns="45718" rtlCol="0">
            <a:spAutoFit/>
          </a:bodyPr>
          <a:lstStyle/>
          <a:p>
            <a:pPr algn="just"/>
            <a:r>
              <a:rPr lang="id-ID" sz="2000"/>
              <a:t>digunakan untuk kabel single mode dengan akurasi yang sangat tinggi dalam menghubungkan kabel dengan transmitter maupun receiver. Konektor ini menggunakan sistem drat ulir dengan posisi yang dapat diatur, sehingga ketika dipasangkan ke perangkat lain, akurasinya tidak akan mudah berubah.</a:t>
            </a:r>
            <a:endParaRPr lang="id-ID" sz="2000"/>
          </a:p>
        </p:txBody>
      </p:sp>
      <p:sp>
        <p:nvSpPr>
          <p:cNvPr id="8" name="Title 1"/>
          <p:cNvSpPr>
            <a:spLocks noGrp="1"/>
          </p:cNvSpPr>
          <p:nvPr>
            <p:ph type="title"/>
          </p:nvPr>
        </p:nvSpPr>
        <p:spPr>
          <a:xfrm>
            <a:off x="2904564" y="321582"/>
            <a:ext cx="9224683" cy="1325563"/>
          </a:xfrm>
        </p:spPr>
        <p:txBody>
          <a:bodyPr/>
          <a:lstStyle/>
          <a:p>
            <a:r>
              <a:rPr lang="id-ID">
                <a:solidFill>
                  <a:srgbClr val="002060"/>
                </a:solidFill>
              </a:rPr>
              <a:t>Jenis Konektor</a:t>
            </a:r>
            <a:endParaRPr lang="id-ID">
              <a:solidFill>
                <a:srgbClr val="002060"/>
              </a:solidFill>
            </a:endParaRPr>
          </a:p>
        </p:txBody>
      </p:sp>
      <p:sp>
        <p:nvSpPr>
          <p:cNvPr id="9" name="TextBox 8"/>
          <p:cNvSpPr txBox="1"/>
          <p:nvPr/>
        </p:nvSpPr>
        <p:spPr>
          <a:xfrm>
            <a:off x="259764" y="4916000"/>
            <a:ext cx="6988201" cy="1323435"/>
          </a:xfrm>
          <a:prstGeom prst="rect">
            <a:avLst/>
          </a:prstGeom>
          <a:noFill/>
        </p:spPr>
        <p:txBody>
          <a:bodyPr wrap="square" lIns="91436" tIns="45718" rIns="91436" bIns="45718" rtlCol="0">
            <a:spAutoFit/>
          </a:bodyPr>
          <a:lstStyle/>
          <a:p>
            <a:pPr algn="just"/>
            <a:r>
              <a:rPr lang="id-ID" sz="2000"/>
              <a:t>digunakan untuk kabel single mode, dengan sistem dicabut-pasang. Konektor ini tidak terlalu mahal, simpel, dan dapat diatur secara manual serta akurasinya baik bila dipasangkan ke perangkat lain.</a:t>
            </a:r>
            <a:endParaRPr lang="id-ID" sz="2000"/>
          </a:p>
        </p:txBody>
      </p:sp>
      <p:sp>
        <p:nvSpPr>
          <p:cNvPr id="11" name="Content Placeholder 2"/>
          <p:cNvSpPr txBox="1"/>
          <p:nvPr/>
        </p:nvSpPr>
        <p:spPr>
          <a:xfrm>
            <a:off x="0" y="4313424"/>
            <a:ext cx="5943600" cy="540204"/>
          </a:xfrm>
          <a:prstGeom prst="rect">
            <a:avLst/>
          </a:prstGeom>
          <a:solidFill>
            <a:srgbClr val="002060"/>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d-ID">
                <a:solidFill>
                  <a:srgbClr val="FFFF00"/>
                </a:solidFill>
              </a:rPr>
              <a:t>Subscriber Connector/SC</a:t>
            </a:r>
            <a:endParaRPr lang="id-ID">
              <a:solidFill>
                <a:srgbClr val="FFFF00"/>
              </a:solidFill>
            </a:endParaRPr>
          </a:p>
        </p:txBody>
      </p:sp>
      <p:pic>
        <p:nvPicPr>
          <p:cNvPr id="13" name="Picture 1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9534244" y="2302804"/>
            <a:ext cx="1838513" cy="1317601"/>
          </a:xfrm>
          <a:prstGeom prst="rect">
            <a:avLst/>
          </a:prstGeom>
        </p:spPr>
      </p:pic>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26499" y="4583526"/>
            <a:ext cx="1746258" cy="1151294"/>
          </a:xfrm>
          <a:prstGeom prst="rect">
            <a:avLst/>
          </a:prstGeom>
        </p:spPr>
      </p:pic>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37534" y="2178615"/>
            <a:ext cx="1831971" cy="1565980"/>
          </a:xfrm>
          <a:prstGeom prst="rect">
            <a:avLst/>
          </a:prstGeom>
        </p:spPr>
      </p:pic>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16905" y="4463742"/>
            <a:ext cx="1752600" cy="1752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txBox="1"/>
          <p:nvPr/>
        </p:nvSpPr>
        <p:spPr>
          <a:xfrm>
            <a:off x="2301367" y="3051005"/>
            <a:ext cx="7460343" cy="9192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d-ID">
                <a:solidFill>
                  <a:srgbClr val="002060"/>
                </a:solidFill>
                <a:effectLst>
                  <a:outerShdw blurRad="38100" dist="38100" dir="2700000" algn="tl">
                    <a:srgbClr val="000000">
                      <a:alpha val="43137"/>
                    </a:srgbClr>
                  </a:outerShdw>
                </a:effectLst>
              </a:rPr>
              <a:t>Pengenalan Fiber Optic</a:t>
            </a:r>
            <a:endParaRPr lang="id-ID">
              <a:solidFill>
                <a:srgbClr val="002060"/>
              </a:solidFill>
              <a:effectLst>
                <a:outerShdw blurRad="38100" dist="38100" dir="2700000" algn="tl">
                  <a:srgbClr val="000000">
                    <a:alpha val="43137"/>
                  </a:srgbClr>
                </a:outerShdw>
              </a:effectLs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918158"/>
            <a:ext cx="5943600" cy="540204"/>
          </a:xfrm>
          <a:solidFill>
            <a:srgbClr val="002060"/>
          </a:solidFill>
        </p:spPr>
        <p:txBody>
          <a:bodyPr/>
          <a:lstStyle/>
          <a:p>
            <a:pPr marL="0" indent="0">
              <a:buNone/>
            </a:pPr>
            <a:r>
              <a:rPr lang="id-ID">
                <a:solidFill>
                  <a:srgbClr val="FFFF00"/>
                </a:solidFill>
              </a:rPr>
              <a:t>Straight Tip/ST</a:t>
            </a:r>
            <a:endParaRPr lang="id-ID">
              <a:solidFill>
                <a:srgbClr val="FFFF00"/>
              </a:solidFill>
            </a:endParaRPr>
          </a:p>
        </p:txBody>
      </p:sp>
      <p:sp>
        <p:nvSpPr>
          <p:cNvPr id="6" name="TextBox 5"/>
          <p:cNvSpPr txBox="1"/>
          <p:nvPr/>
        </p:nvSpPr>
        <p:spPr>
          <a:xfrm>
            <a:off x="259763" y="2581519"/>
            <a:ext cx="6988202" cy="1323435"/>
          </a:xfrm>
          <a:prstGeom prst="rect">
            <a:avLst/>
          </a:prstGeom>
          <a:noFill/>
        </p:spPr>
        <p:txBody>
          <a:bodyPr wrap="square" lIns="91436" tIns="45718" rIns="91436" bIns="45718" rtlCol="0">
            <a:spAutoFit/>
          </a:bodyPr>
          <a:lstStyle/>
          <a:p>
            <a:pPr algn="just"/>
            <a:r>
              <a:rPr lang="id-ID" sz="2000"/>
              <a:t>bentuknya seperti bayonet berkunci hampir mirip dengan konektor BNC. Sangat umum digunakan baik untuk kabel multi mode maupun single mode. Sangat mudah digunakan baik dipasang maupun dicabut.</a:t>
            </a:r>
            <a:endParaRPr lang="id-ID" sz="2000"/>
          </a:p>
        </p:txBody>
      </p:sp>
      <p:sp>
        <p:nvSpPr>
          <p:cNvPr id="8" name="Title 1"/>
          <p:cNvSpPr>
            <a:spLocks noGrp="1"/>
          </p:cNvSpPr>
          <p:nvPr>
            <p:ph type="title"/>
          </p:nvPr>
        </p:nvSpPr>
        <p:spPr>
          <a:xfrm>
            <a:off x="2904564" y="321582"/>
            <a:ext cx="9224683" cy="1325563"/>
          </a:xfrm>
        </p:spPr>
        <p:txBody>
          <a:bodyPr/>
          <a:lstStyle/>
          <a:p>
            <a:r>
              <a:rPr lang="id-ID">
                <a:solidFill>
                  <a:srgbClr val="002060"/>
                </a:solidFill>
              </a:rPr>
              <a:t>Jenis Konektor</a:t>
            </a:r>
            <a:endParaRPr lang="id-ID">
              <a:solidFill>
                <a:srgbClr val="002060"/>
              </a:solidFill>
            </a:endParaRPr>
          </a:p>
        </p:txBody>
      </p:sp>
      <p:sp>
        <p:nvSpPr>
          <p:cNvPr id="9" name="TextBox 8"/>
          <p:cNvSpPr txBox="1"/>
          <p:nvPr/>
        </p:nvSpPr>
        <p:spPr>
          <a:xfrm>
            <a:off x="259764" y="4916000"/>
            <a:ext cx="6988201" cy="1631212"/>
          </a:xfrm>
          <a:prstGeom prst="rect">
            <a:avLst/>
          </a:prstGeom>
          <a:noFill/>
        </p:spPr>
        <p:txBody>
          <a:bodyPr wrap="square" lIns="91436" tIns="45718" rIns="91436" bIns="45718" rtlCol="0">
            <a:spAutoFit/>
          </a:bodyPr>
          <a:lstStyle/>
          <a:p>
            <a:pPr algn="just"/>
            <a:r>
              <a:rPr lang="id-ID" sz="2000"/>
              <a:t>jenis konektor fiber optik yang saat ini paling sering digunakan untuk menghubungkan antar switch menggunakan SFP, jenis konektor LC ini lebih dominan dengan 2 cabang yang terpisah RX/TX, di gunakan juga untuk jenis kabel fiber optic singel dan multi mode.(Jenis Jenis Konektor Patch Cord Fiber Optic).</a:t>
            </a:r>
            <a:endParaRPr lang="id-ID" sz="2000"/>
          </a:p>
        </p:txBody>
      </p:sp>
      <p:sp>
        <p:nvSpPr>
          <p:cNvPr id="11" name="Content Placeholder 2"/>
          <p:cNvSpPr txBox="1"/>
          <p:nvPr/>
        </p:nvSpPr>
        <p:spPr>
          <a:xfrm>
            <a:off x="0" y="4313424"/>
            <a:ext cx="5943600" cy="540204"/>
          </a:xfrm>
          <a:prstGeom prst="rect">
            <a:avLst/>
          </a:prstGeom>
          <a:solidFill>
            <a:srgbClr val="002060"/>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d-ID">
                <a:solidFill>
                  <a:srgbClr val="FFFF00"/>
                </a:solidFill>
              </a:rPr>
              <a:t>Lucent/Little Connector/LC</a:t>
            </a:r>
            <a:endParaRPr lang="id-ID">
              <a:solidFill>
                <a:srgbClr val="FFFF00"/>
              </a:solidFill>
            </a:endParaRPr>
          </a:p>
        </p:txBody>
      </p:sp>
      <p:pic>
        <p:nvPicPr>
          <p:cNvPr id="10" name="Picture 9"/>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7367123" y="4843141"/>
            <a:ext cx="1804296" cy="1365556"/>
          </a:xfrm>
          <a:prstGeom prst="rect">
            <a:avLst/>
          </a:prstGeom>
        </p:spPr>
      </p:pic>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90577" y="2314764"/>
            <a:ext cx="1590190" cy="1590190"/>
          </a:xfrm>
          <a:prstGeom prst="rect">
            <a:avLst/>
          </a:prstGeom>
        </p:spPr>
      </p:pic>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86281" y="2306663"/>
            <a:ext cx="1565980" cy="1565980"/>
          </a:xfrm>
          <a:prstGeom prst="rect">
            <a:avLst/>
          </a:prstGeom>
        </p:spPr>
      </p:pic>
      <p:pic>
        <p:nvPicPr>
          <p:cNvPr id="15" name="Picture 14"/>
          <p:cNvPicPr>
            <a:picLocks noChangeAspect="1"/>
          </p:cNvPicPr>
          <p:nvPr/>
        </p:nvPicPr>
        <p:blipFill rotWithShape="1">
          <a:blip r:embed="rId4" cstate="print">
            <a:extLst>
              <a:ext uri="{28A0092B-C50C-407E-A947-70E740481C1C}">
                <a14:useLocalDpi xmlns:a14="http://schemas.microsoft.com/office/drawing/2010/main" val="0"/>
              </a:ext>
            </a:extLst>
          </a:blip>
          <a:srcRect t="11785" b="20394"/>
          <a:stretch>
            <a:fillRect/>
          </a:stretch>
        </p:blipFill>
        <p:spPr>
          <a:xfrm>
            <a:off x="9325379" y="4843141"/>
            <a:ext cx="1804296" cy="122368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918158"/>
            <a:ext cx="1936376" cy="540204"/>
          </a:xfrm>
          <a:solidFill>
            <a:srgbClr val="002060"/>
          </a:solidFill>
        </p:spPr>
        <p:txBody>
          <a:bodyPr/>
          <a:lstStyle/>
          <a:p>
            <a:pPr marL="0" indent="0">
              <a:buNone/>
            </a:pPr>
            <a:r>
              <a:rPr lang="id-ID">
                <a:solidFill>
                  <a:srgbClr val="FFFF00"/>
                </a:solidFill>
              </a:rPr>
              <a:t>Pigtail</a:t>
            </a:r>
            <a:endParaRPr lang="id-ID">
              <a:solidFill>
                <a:srgbClr val="FFFF00"/>
              </a:solidFill>
            </a:endParaRPr>
          </a:p>
        </p:txBody>
      </p:sp>
      <p:sp>
        <p:nvSpPr>
          <p:cNvPr id="6" name="TextBox 5"/>
          <p:cNvSpPr txBox="1"/>
          <p:nvPr/>
        </p:nvSpPr>
        <p:spPr>
          <a:xfrm>
            <a:off x="259764" y="2581519"/>
            <a:ext cx="6759906" cy="1015659"/>
          </a:xfrm>
          <a:prstGeom prst="rect">
            <a:avLst/>
          </a:prstGeom>
          <a:noFill/>
        </p:spPr>
        <p:txBody>
          <a:bodyPr wrap="square" lIns="91436" tIns="45718" rIns="91436" bIns="45718" rtlCol="0">
            <a:spAutoFit/>
          </a:bodyPr>
          <a:lstStyle/>
          <a:p>
            <a:pPr algn="just"/>
            <a:r>
              <a:rPr lang="id-ID" sz="2000"/>
              <a:t>sepotong kabel yang hanya memiliki satu buah konektor diujungnya, </a:t>
            </a:r>
            <a:r>
              <a:rPr lang="id-ID" sz="2000" i="1"/>
              <a:t>pigtail </a:t>
            </a:r>
            <a:r>
              <a:rPr lang="id-ID" sz="2000"/>
              <a:t>akan disambungkan dengan kabel fiber yang belum memiliki konektor.</a:t>
            </a:r>
            <a:endParaRPr lang="id-ID" sz="2000"/>
          </a:p>
        </p:txBody>
      </p:sp>
      <p:sp>
        <p:nvSpPr>
          <p:cNvPr id="8" name="Title 1"/>
          <p:cNvSpPr>
            <a:spLocks noGrp="1"/>
          </p:cNvSpPr>
          <p:nvPr>
            <p:ph type="title"/>
          </p:nvPr>
        </p:nvSpPr>
        <p:spPr>
          <a:xfrm>
            <a:off x="2904564" y="321582"/>
            <a:ext cx="9224683" cy="1325563"/>
          </a:xfrm>
        </p:spPr>
        <p:txBody>
          <a:bodyPr/>
          <a:lstStyle/>
          <a:p>
            <a:r>
              <a:rPr lang="id-ID">
                <a:solidFill>
                  <a:srgbClr val="002060"/>
                </a:solidFill>
              </a:rPr>
              <a:t>Perangkat Pasif Fiber Optic</a:t>
            </a:r>
            <a:endParaRPr lang="id-ID">
              <a:solidFill>
                <a:srgbClr val="002060"/>
              </a:solidFill>
            </a:endParaRPr>
          </a:p>
        </p:txBody>
      </p:sp>
      <p:sp>
        <p:nvSpPr>
          <p:cNvPr id="9" name="TextBox 8"/>
          <p:cNvSpPr txBox="1"/>
          <p:nvPr/>
        </p:nvSpPr>
        <p:spPr>
          <a:xfrm>
            <a:off x="259764" y="4916000"/>
            <a:ext cx="6759906" cy="1015659"/>
          </a:xfrm>
          <a:prstGeom prst="rect">
            <a:avLst/>
          </a:prstGeom>
          <a:noFill/>
        </p:spPr>
        <p:txBody>
          <a:bodyPr wrap="square" lIns="91436" tIns="45718" rIns="91436" bIns="45718" rtlCol="0">
            <a:spAutoFit/>
          </a:bodyPr>
          <a:lstStyle/>
          <a:p>
            <a:pPr algn="just"/>
            <a:r>
              <a:rPr lang="id-ID" sz="2000"/>
              <a:t>kabel </a:t>
            </a:r>
            <a:r>
              <a:rPr lang="id-ID" sz="2000" i="1"/>
              <a:t>fiber optic</a:t>
            </a:r>
            <a:r>
              <a:rPr lang="id-ID" sz="2000"/>
              <a:t> yang pada dua sisi ada konektor. Patch cord digunakan untuk menghubungkan device atau dikenal juga dengan </a:t>
            </a:r>
            <a:r>
              <a:rPr lang="id-ID" sz="2000" i="1"/>
              <a:t>optic jumper</a:t>
            </a:r>
            <a:r>
              <a:rPr lang="id-ID" sz="2000"/>
              <a:t>.</a:t>
            </a:r>
            <a:endParaRPr lang="id-ID" sz="2000"/>
          </a:p>
        </p:txBody>
      </p:sp>
      <p:sp>
        <p:nvSpPr>
          <p:cNvPr id="11" name="Content Placeholder 2"/>
          <p:cNvSpPr txBox="1"/>
          <p:nvPr/>
        </p:nvSpPr>
        <p:spPr>
          <a:xfrm>
            <a:off x="0" y="4313424"/>
            <a:ext cx="1936376" cy="540204"/>
          </a:xfrm>
          <a:prstGeom prst="rect">
            <a:avLst/>
          </a:prstGeom>
          <a:solidFill>
            <a:srgbClr val="002060"/>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d-ID">
                <a:solidFill>
                  <a:srgbClr val="FFFF00"/>
                </a:solidFill>
              </a:rPr>
              <a:t>Patch Cord</a:t>
            </a:r>
            <a:endParaRPr lang="id-ID">
              <a:solidFill>
                <a:srgbClr val="FFFF00"/>
              </a:solidFill>
            </a:endParaRPr>
          </a:p>
        </p:txBody>
      </p:sp>
      <p:grpSp>
        <p:nvGrpSpPr>
          <p:cNvPr id="2" name="Group 1"/>
          <p:cNvGrpSpPr/>
          <p:nvPr/>
        </p:nvGrpSpPr>
        <p:grpSpPr>
          <a:xfrm>
            <a:off x="7650688" y="1903413"/>
            <a:ext cx="3151218" cy="1915206"/>
            <a:chOff x="6813053" y="2022919"/>
            <a:chExt cx="4714341" cy="2608602"/>
          </a:xfrm>
        </p:grpSpPr>
        <p:pic>
          <p:nvPicPr>
            <p:cNvPr id="12" name="Picture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6813053" y="2022919"/>
              <a:ext cx="4714341" cy="2608602"/>
            </a:xfrm>
            <a:prstGeom prst="rect">
              <a:avLst/>
            </a:prstGeom>
          </p:spPr>
        </p:pic>
        <p:sp>
          <p:nvSpPr>
            <p:cNvPr id="16" name="TextBox 15"/>
            <p:cNvSpPr txBox="1"/>
            <p:nvPr/>
          </p:nvSpPr>
          <p:spPr>
            <a:xfrm>
              <a:off x="7582894" y="2592033"/>
              <a:ext cx="433124" cy="369328"/>
            </a:xfrm>
            <a:prstGeom prst="rect">
              <a:avLst/>
            </a:prstGeom>
            <a:noFill/>
          </p:spPr>
          <p:txBody>
            <a:bodyPr wrap="none" lIns="91436" tIns="45718" rIns="91436" bIns="45718" rtlCol="0">
              <a:spAutoFit/>
            </a:bodyPr>
            <a:lstStyle/>
            <a:p>
              <a:pPr algn="ctr"/>
              <a:r>
                <a:rPr lang="id-ID" b="1" dirty="0"/>
                <a:t>SC</a:t>
              </a:r>
              <a:endParaRPr lang="en-US" b="1" dirty="0"/>
            </a:p>
          </p:txBody>
        </p:sp>
        <p:sp>
          <p:nvSpPr>
            <p:cNvPr id="17" name="TextBox 16"/>
            <p:cNvSpPr txBox="1"/>
            <p:nvPr/>
          </p:nvSpPr>
          <p:spPr>
            <a:xfrm>
              <a:off x="8957668" y="3472807"/>
              <a:ext cx="425109" cy="369328"/>
            </a:xfrm>
            <a:prstGeom prst="rect">
              <a:avLst/>
            </a:prstGeom>
            <a:noFill/>
          </p:spPr>
          <p:txBody>
            <a:bodyPr wrap="none" lIns="91436" tIns="45718" rIns="91436" bIns="45718" rtlCol="0">
              <a:spAutoFit/>
            </a:bodyPr>
            <a:lstStyle/>
            <a:p>
              <a:pPr algn="ctr"/>
              <a:r>
                <a:rPr lang="id-ID" b="1" dirty="0"/>
                <a:t>LC</a:t>
              </a:r>
              <a:endParaRPr lang="en-US" b="1" dirty="0"/>
            </a:p>
          </p:txBody>
        </p:sp>
        <p:sp>
          <p:nvSpPr>
            <p:cNvPr id="18" name="TextBox 17"/>
            <p:cNvSpPr txBox="1"/>
            <p:nvPr/>
          </p:nvSpPr>
          <p:spPr>
            <a:xfrm>
              <a:off x="10330502" y="2592033"/>
              <a:ext cx="426712" cy="369328"/>
            </a:xfrm>
            <a:prstGeom prst="rect">
              <a:avLst/>
            </a:prstGeom>
            <a:noFill/>
          </p:spPr>
          <p:txBody>
            <a:bodyPr wrap="none" lIns="91436" tIns="45718" rIns="91436" bIns="45718" rtlCol="0">
              <a:spAutoFit/>
            </a:bodyPr>
            <a:lstStyle/>
            <a:p>
              <a:pPr algn="ctr"/>
              <a:r>
                <a:rPr lang="id-ID" b="1" dirty="0"/>
                <a:t>FC</a:t>
              </a:r>
              <a:endParaRPr lang="en-US" b="1" dirty="0"/>
            </a:p>
          </p:txBody>
        </p:sp>
      </p:grpSp>
      <p:grpSp>
        <p:nvGrpSpPr>
          <p:cNvPr id="19" name="Group 18"/>
          <p:cNvGrpSpPr/>
          <p:nvPr/>
        </p:nvGrpSpPr>
        <p:grpSpPr>
          <a:xfrm>
            <a:off x="7757945" y="3811478"/>
            <a:ext cx="2971783" cy="2883756"/>
            <a:chOff x="3282623" y="2758811"/>
            <a:chExt cx="4503207" cy="3711350"/>
          </a:xfrm>
        </p:grpSpPr>
        <p:pic>
          <p:nvPicPr>
            <p:cNvPr id="20" name="Picture 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66970" y="2848474"/>
              <a:ext cx="4318860" cy="3508245"/>
            </a:xfrm>
            <a:prstGeom prst="rect">
              <a:avLst/>
            </a:prstGeom>
          </p:spPr>
        </p:pic>
        <p:sp>
          <p:nvSpPr>
            <p:cNvPr id="21" name="Rectangle 20"/>
            <p:cNvSpPr/>
            <p:nvPr/>
          </p:nvSpPr>
          <p:spPr>
            <a:xfrm>
              <a:off x="6667937" y="5548984"/>
              <a:ext cx="527587" cy="369332"/>
            </a:xfrm>
            <a:prstGeom prst="rect">
              <a:avLst/>
            </a:prstGeom>
          </p:spPr>
          <p:txBody>
            <a:bodyPr wrap="square">
              <a:spAutoFit/>
            </a:bodyPr>
            <a:lstStyle/>
            <a:p>
              <a:pPr>
                <a:lnSpc>
                  <a:spcPct val="150000"/>
                </a:lnSpc>
              </a:pPr>
              <a:r>
                <a:rPr lang="id-ID" sz="1200" b="1" dirty="0"/>
                <a:t>FC</a:t>
              </a:r>
              <a:endParaRPr lang="en-US" sz="1200" b="1" dirty="0"/>
            </a:p>
          </p:txBody>
        </p:sp>
        <p:sp>
          <p:nvSpPr>
            <p:cNvPr id="22" name="Rectangle 21"/>
            <p:cNvSpPr/>
            <p:nvPr/>
          </p:nvSpPr>
          <p:spPr>
            <a:xfrm>
              <a:off x="7134612" y="5569410"/>
              <a:ext cx="527587" cy="371132"/>
            </a:xfrm>
            <a:prstGeom prst="rect">
              <a:avLst/>
            </a:prstGeom>
          </p:spPr>
          <p:txBody>
            <a:bodyPr wrap="square">
              <a:spAutoFit/>
            </a:bodyPr>
            <a:lstStyle/>
            <a:p>
              <a:pPr>
                <a:lnSpc>
                  <a:spcPct val="150000"/>
                </a:lnSpc>
              </a:pPr>
              <a:r>
                <a:rPr lang="id-ID" sz="1200" b="1" dirty="0"/>
                <a:t>SC</a:t>
              </a:r>
              <a:endParaRPr lang="en-US" sz="1200" b="1" dirty="0"/>
            </a:p>
          </p:txBody>
        </p:sp>
        <p:sp>
          <p:nvSpPr>
            <p:cNvPr id="23" name="Rectangle 22"/>
            <p:cNvSpPr/>
            <p:nvPr/>
          </p:nvSpPr>
          <p:spPr>
            <a:xfrm>
              <a:off x="4521501" y="3128143"/>
              <a:ext cx="527587" cy="369332"/>
            </a:xfrm>
            <a:prstGeom prst="rect">
              <a:avLst/>
            </a:prstGeom>
          </p:spPr>
          <p:txBody>
            <a:bodyPr wrap="square">
              <a:spAutoFit/>
            </a:bodyPr>
            <a:lstStyle/>
            <a:p>
              <a:pPr>
                <a:lnSpc>
                  <a:spcPct val="150000"/>
                </a:lnSpc>
              </a:pPr>
              <a:r>
                <a:rPr lang="id-ID" sz="1200" b="1" dirty="0"/>
                <a:t>FC</a:t>
              </a:r>
              <a:endParaRPr lang="en-US" sz="1200" b="1" dirty="0"/>
            </a:p>
          </p:txBody>
        </p:sp>
        <p:sp>
          <p:nvSpPr>
            <p:cNvPr id="24" name="Rectangle 23"/>
            <p:cNvSpPr/>
            <p:nvPr/>
          </p:nvSpPr>
          <p:spPr>
            <a:xfrm>
              <a:off x="6007911" y="5656647"/>
              <a:ext cx="527587" cy="371132"/>
            </a:xfrm>
            <a:prstGeom prst="rect">
              <a:avLst/>
            </a:prstGeom>
          </p:spPr>
          <p:txBody>
            <a:bodyPr wrap="square">
              <a:spAutoFit/>
            </a:bodyPr>
            <a:lstStyle/>
            <a:p>
              <a:pPr>
                <a:lnSpc>
                  <a:spcPct val="150000"/>
                </a:lnSpc>
              </a:pPr>
              <a:r>
                <a:rPr lang="id-ID" sz="1200" b="1" dirty="0"/>
                <a:t>SC</a:t>
              </a:r>
              <a:endParaRPr lang="en-US" sz="1200" b="1" dirty="0"/>
            </a:p>
          </p:txBody>
        </p:sp>
        <p:sp>
          <p:nvSpPr>
            <p:cNvPr id="25" name="Rectangle 24"/>
            <p:cNvSpPr/>
            <p:nvPr/>
          </p:nvSpPr>
          <p:spPr>
            <a:xfrm>
              <a:off x="4112731" y="3472505"/>
              <a:ext cx="527587" cy="371132"/>
            </a:xfrm>
            <a:prstGeom prst="rect">
              <a:avLst/>
            </a:prstGeom>
          </p:spPr>
          <p:txBody>
            <a:bodyPr wrap="square">
              <a:spAutoFit/>
            </a:bodyPr>
            <a:lstStyle/>
            <a:p>
              <a:pPr>
                <a:lnSpc>
                  <a:spcPct val="150000"/>
                </a:lnSpc>
              </a:pPr>
              <a:r>
                <a:rPr lang="id-ID" sz="1200" b="1" dirty="0"/>
                <a:t>ST</a:t>
              </a:r>
              <a:endParaRPr lang="en-US" sz="1200" b="1" dirty="0"/>
            </a:p>
          </p:txBody>
        </p:sp>
        <p:sp>
          <p:nvSpPr>
            <p:cNvPr id="26" name="Rectangle 25"/>
            <p:cNvSpPr/>
            <p:nvPr/>
          </p:nvSpPr>
          <p:spPr>
            <a:xfrm>
              <a:off x="6357332" y="5632897"/>
              <a:ext cx="527587" cy="371132"/>
            </a:xfrm>
            <a:prstGeom prst="rect">
              <a:avLst/>
            </a:prstGeom>
          </p:spPr>
          <p:txBody>
            <a:bodyPr wrap="square">
              <a:spAutoFit/>
            </a:bodyPr>
            <a:lstStyle/>
            <a:p>
              <a:pPr>
                <a:lnSpc>
                  <a:spcPct val="150000"/>
                </a:lnSpc>
              </a:pPr>
              <a:r>
                <a:rPr lang="id-ID" sz="1200" b="1" dirty="0"/>
                <a:t>ST</a:t>
              </a:r>
              <a:endParaRPr lang="en-US" sz="1200" b="1" dirty="0"/>
            </a:p>
          </p:txBody>
        </p:sp>
        <p:sp>
          <p:nvSpPr>
            <p:cNvPr id="27" name="Rectangle 26"/>
            <p:cNvSpPr/>
            <p:nvPr/>
          </p:nvSpPr>
          <p:spPr>
            <a:xfrm>
              <a:off x="3772674" y="3732784"/>
              <a:ext cx="527587" cy="371132"/>
            </a:xfrm>
            <a:prstGeom prst="rect">
              <a:avLst/>
            </a:prstGeom>
          </p:spPr>
          <p:txBody>
            <a:bodyPr wrap="square">
              <a:spAutoFit/>
            </a:bodyPr>
            <a:lstStyle/>
            <a:p>
              <a:pPr>
                <a:lnSpc>
                  <a:spcPct val="150000"/>
                </a:lnSpc>
              </a:pPr>
              <a:r>
                <a:rPr lang="id-ID" sz="1200" b="1" dirty="0"/>
                <a:t>ST</a:t>
              </a:r>
              <a:endParaRPr lang="en-US" sz="1200" b="1" dirty="0"/>
            </a:p>
          </p:txBody>
        </p:sp>
        <p:sp>
          <p:nvSpPr>
            <p:cNvPr id="28" name="Rectangle 27"/>
            <p:cNvSpPr/>
            <p:nvPr/>
          </p:nvSpPr>
          <p:spPr>
            <a:xfrm>
              <a:off x="4743887" y="2758811"/>
              <a:ext cx="527587" cy="369332"/>
            </a:xfrm>
            <a:prstGeom prst="rect">
              <a:avLst/>
            </a:prstGeom>
          </p:spPr>
          <p:txBody>
            <a:bodyPr wrap="square">
              <a:spAutoFit/>
            </a:bodyPr>
            <a:lstStyle/>
            <a:p>
              <a:pPr>
                <a:lnSpc>
                  <a:spcPct val="150000"/>
                </a:lnSpc>
              </a:pPr>
              <a:r>
                <a:rPr lang="id-ID" sz="1200" b="1" dirty="0"/>
                <a:t>FC</a:t>
              </a:r>
              <a:endParaRPr lang="en-US" sz="1200" b="1" dirty="0"/>
            </a:p>
          </p:txBody>
        </p:sp>
        <p:sp>
          <p:nvSpPr>
            <p:cNvPr id="29" name="Rectangle 28"/>
            <p:cNvSpPr/>
            <p:nvPr/>
          </p:nvSpPr>
          <p:spPr>
            <a:xfrm>
              <a:off x="3395720" y="4566971"/>
              <a:ext cx="527587" cy="371132"/>
            </a:xfrm>
            <a:prstGeom prst="rect">
              <a:avLst/>
            </a:prstGeom>
          </p:spPr>
          <p:txBody>
            <a:bodyPr wrap="square">
              <a:spAutoFit/>
            </a:bodyPr>
            <a:lstStyle/>
            <a:p>
              <a:pPr>
                <a:lnSpc>
                  <a:spcPct val="150000"/>
                </a:lnSpc>
              </a:pPr>
              <a:r>
                <a:rPr lang="id-ID" sz="1200" b="1" dirty="0"/>
                <a:t>LC</a:t>
              </a:r>
              <a:endParaRPr lang="en-US" sz="1200" b="1" dirty="0"/>
            </a:p>
          </p:txBody>
        </p:sp>
        <p:sp>
          <p:nvSpPr>
            <p:cNvPr id="30" name="Rectangle 29"/>
            <p:cNvSpPr/>
            <p:nvPr/>
          </p:nvSpPr>
          <p:spPr>
            <a:xfrm>
              <a:off x="5243856" y="6076600"/>
              <a:ext cx="527587" cy="371132"/>
            </a:xfrm>
            <a:prstGeom prst="rect">
              <a:avLst/>
            </a:prstGeom>
          </p:spPr>
          <p:txBody>
            <a:bodyPr wrap="square">
              <a:spAutoFit/>
            </a:bodyPr>
            <a:lstStyle/>
            <a:p>
              <a:pPr>
                <a:lnSpc>
                  <a:spcPct val="150000"/>
                </a:lnSpc>
              </a:pPr>
              <a:r>
                <a:rPr lang="id-ID" sz="1200" b="1" dirty="0"/>
                <a:t>LC</a:t>
              </a:r>
              <a:endParaRPr lang="en-US" sz="1200" b="1" dirty="0"/>
            </a:p>
          </p:txBody>
        </p:sp>
        <p:sp>
          <p:nvSpPr>
            <p:cNvPr id="31" name="Rectangle 30"/>
            <p:cNvSpPr/>
            <p:nvPr/>
          </p:nvSpPr>
          <p:spPr>
            <a:xfrm>
              <a:off x="3282623" y="4938103"/>
              <a:ext cx="527587" cy="371132"/>
            </a:xfrm>
            <a:prstGeom prst="rect">
              <a:avLst/>
            </a:prstGeom>
          </p:spPr>
          <p:txBody>
            <a:bodyPr wrap="square">
              <a:spAutoFit/>
            </a:bodyPr>
            <a:lstStyle/>
            <a:p>
              <a:pPr>
                <a:lnSpc>
                  <a:spcPct val="150000"/>
                </a:lnSpc>
              </a:pPr>
              <a:r>
                <a:rPr lang="id-ID" sz="1200" b="1" dirty="0"/>
                <a:t>LC</a:t>
              </a:r>
              <a:endParaRPr lang="en-US" sz="1200" b="1" dirty="0"/>
            </a:p>
          </p:txBody>
        </p:sp>
        <p:sp>
          <p:nvSpPr>
            <p:cNvPr id="32" name="Rectangle 31"/>
            <p:cNvSpPr/>
            <p:nvPr/>
          </p:nvSpPr>
          <p:spPr>
            <a:xfrm>
              <a:off x="4708634" y="6099029"/>
              <a:ext cx="527587" cy="371132"/>
            </a:xfrm>
            <a:prstGeom prst="rect">
              <a:avLst/>
            </a:prstGeom>
          </p:spPr>
          <p:txBody>
            <a:bodyPr wrap="square">
              <a:spAutoFit/>
            </a:bodyPr>
            <a:lstStyle/>
            <a:p>
              <a:pPr>
                <a:lnSpc>
                  <a:spcPct val="150000"/>
                </a:lnSpc>
              </a:pPr>
              <a:r>
                <a:rPr lang="id-ID" sz="1200" b="1" dirty="0"/>
                <a:t>LC</a:t>
              </a:r>
              <a:endParaRPr lang="en-US" sz="1200" b="1" dirty="0"/>
            </a:p>
          </p:txBody>
        </p:sp>
        <p:sp>
          <p:nvSpPr>
            <p:cNvPr id="33" name="Rectangle 32"/>
            <p:cNvSpPr/>
            <p:nvPr/>
          </p:nvSpPr>
          <p:spPr>
            <a:xfrm>
              <a:off x="3561538" y="4172087"/>
              <a:ext cx="527587" cy="369332"/>
            </a:xfrm>
            <a:prstGeom prst="rect">
              <a:avLst/>
            </a:prstGeom>
          </p:spPr>
          <p:txBody>
            <a:bodyPr wrap="square">
              <a:spAutoFit/>
            </a:bodyPr>
            <a:lstStyle/>
            <a:p>
              <a:pPr>
                <a:lnSpc>
                  <a:spcPct val="150000"/>
                </a:lnSpc>
              </a:pPr>
              <a:r>
                <a:rPr lang="id-ID" sz="1200" b="1" dirty="0"/>
                <a:t>FC</a:t>
              </a:r>
              <a:endParaRPr lang="en-US" sz="1200" b="1" dirty="0"/>
            </a:p>
          </p:txBody>
        </p:sp>
        <p:sp>
          <p:nvSpPr>
            <p:cNvPr id="34" name="Rectangle 33"/>
            <p:cNvSpPr/>
            <p:nvPr/>
          </p:nvSpPr>
          <p:spPr>
            <a:xfrm>
              <a:off x="5733275" y="5829829"/>
              <a:ext cx="527587" cy="371132"/>
            </a:xfrm>
            <a:prstGeom prst="rect">
              <a:avLst/>
            </a:prstGeom>
          </p:spPr>
          <p:txBody>
            <a:bodyPr wrap="square">
              <a:spAutoFit/>
            </a:bodyPr>
            <a:lstStyle/>
            <a:p>
              <a:pPr>
                <a:lnSpc>
                  <a:spcPct val="150000"/>
                </a:lnSpc>
              </a:pPr>
              <a:r>
                <a:rPr lang="id-ID" sz="1200" b="1" dirty="0"/>
                <a:t>SC</a:t>
              </a:r>
              <a:endParaRPr lang="en-US" sz="1200" b="1"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918158"/>
            <a:ext cx="2299447" cy="540204"/>
          </a:xfrm>
          <a:solidFill>
            <a:srgbClr val="002060"/>
          </a:solidFill>
        </p:spPr>
        <p:txBody>
          <a:bodyPr/>
          <a:lstStyle/>
          <a:p>
            <a:pPr marL="0" indent="0">
              <a:buNone/>
            </a:pPr>
            <a:r>
              <a:rPr lang="id-ID">
                <a:solidFill>
                  <a:srgbClr val="FFFF00"/>
                </a:solidFill>
              </a:rPr>
              <a:t>Fiber Outlet</a:t>
            </a:r>
            <a:endParaRPr lang="id-ID">
              <a:solidFill>
                <a:srgbClr val="FFFF00"/>
              </a:solidFill>
            </a:endParaRPr>
          </a:p>
        </p:txBody>
      </p:sp>
      <p:sp>
        <p:nvSpPr>
          <p:cNvPr id="6" name="TextBox 5"/>
          <p:cNvSpPr txBox="1"/>
          <p:nvPr/>
        </p:nvSpPr>
        <p:spPr>
          <a:xfrm>
            <a:off x="259764" y="2581519"/>
            <a:ext cx="3653330" cy="1323435"/>
          </a:xfrm>
          <a:prstGeom prst="rect">
            <a:avLst/>
          </a:prstGeom>
          <a:noFill/>
        </p:spPr>
        <p:txBody>
          <a:bodyPr wrap="square" lIns="91436" tIns="45718" rIns="91436" bIns="45718" rtlCol="0">
            <a:spAutoFit/>
          </a:bodyPr>
          <a:lstStyle/>
          <a:p>
            <a:pPr algn="just"/>
            <a:r>
              <a:rPr lang="en-US" sz="2000"/>
              <a:t>Semacam rowset atau rumah kabel untuk menyimpan pigtail fiber optic yang di sambungkan ke </a:t>
            </a:r>
            <a:r>
              <a:rPr lang="id-ID" sz="2000"/>
              <a:t>drop kabel.</a:t>
            </a:r>
            <a:endParaRPr lang="id-ID" sz="2000"/>
          </a:p>
        </p:txBody>
      </p:sp>
      <p:sp>
        <p:nvSpPr>
          <p:cNvPr id="9" name="TextBox 8"/>
          <p:cNvSpPr txBox="1"/>
          <p:nvPr/>
        </p:nvSpPr>
        <p:spPr>
          <a:xfrm>
            <a:off x="259764" y="4916000"/>
            <a:ext cx="3653330" cy="1631212"/>
          </a:xfrm>
          <a:prstGeom prst="rect">
            <a:avLst/>
          </a:prstGeom>
          <a:noFill/>
        </p:spPr>
        <p:txBody>
          <a:bodyPr wrap="square" lIns="91436" tIns="45718" rIns="91436" bIns="45718" rtlCol="0">
            <a:spAutoFit/>
          </a:bodyPr>
          <a:lstStyle/>
          <a:p>
            <a:pPr algn="just"/>
            <a:r>
              <a:rPr lang="id-ID" sz="2000"/>
              <a:t>DPFO (Distribution Point Fiber Optik) / ODP (Optical Distribution Point) adalah tempat splitter dan terminasi drop kabel yang mengarah ke user- user.</a:t>
            </a:r>
            <a:endParaRPr lang="id-ID" sz="2000"/>
          </a:p>
        </p:txBody>
      </p:sp>
      <p:sp>
        <p:nvSpPr>
          <p:cNvPr id="11" name="Content Placeholder 2"/>
          <p:cNvSpPr txBox="1"/>
          <p:nvPr/>
        </p:nvSpPr>
        <p:spPr>
          <a:xfrm>
            <a:off x="-1" y="4313424"/>
            <a:ext cx="2299447" cy="540204"/>
          </a:xfrm>
          <a:prstGeom prst="rect">
            <a:avLst/>
          </a:prstGeom>
          <a:solidFill>
            <a:srgbClr val="002060"/>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d-ID">
                <a:solidFill>
                  <a:srgbClr val="FFFF00"/>
                </a:solidFill>
              </a:rPr>
              <a:t>DPFO/ODP</a:t>
            </a:r>
            <a:endParaRPr lang="id-ID">
              <a:solidFill>
                <a:srgbClr val="FFFF00"/>
              </a:solidFill>
            </a:endParaRPr>
          </a:p>
        </p:txBody>
      </p:sp>
      <p:pic>
        <p:nvPicPr>
          <p:cNvPr id="35" name="Picture 34"/>
          <p:cNvPicPr>
            <a:picLocks noChangeAspect="1"/>
          </p:cNvPicPr>
          <p:nvPr/>
        </p:nvPicPr>
        <p:blipFill rotWithShape="1">
          <a:blip r:embed="rId1">
            <a:extLst>
              <a:ext uri="{28A0092B-C50C-407E-A947-70E740481C1C}">
                <a14:useLocalDpi xmlns:a14="http://schemas.microsoft.com/office/drawing/2010/main" val="0"/>
              </a:ext>
            </a:extLst>
          </a:blip>
          <a:srcRect l="3918" t="30877" r="4152" b="30994"/>
          <a:stretch>
            <a:fillRect/>
          </a:stretch>
        </p:blipFill>
        <p:spPr>
          <a:xfrm>
            <a:off x="4206969" y="2352815"/>
            <a:ext cx="3439964" cy="1552139"/>
          </a:xfrm>
          <a:prstGeom prst="rect">
            <a:avLst/>
          </a:prstGeom>
        </p:spPr>
      </p:pic>
      <p:pic>
        <p:nvPicPr>
          <p:cNvPr id="36" name="Picture 35"/>
          <p:cNvPicPr/>
          <p:nvPr/>
        </p:nvPicPr>
        <p:blipFill rotWithShape="1">
          <a:blip r:embed="rId2" cstate="print">
            <a:extLst>
              <a:ext uri="{28A0092B-C50C-407E-A947-70E740481C1C}">
                <a14:useLocalDpi xmlns:a14="http://schemas.microsoft.com/office/drawing/2010/main" val="0"/>
              </a:ext>
            </a:extLst>
          </a:blip>
          <a:srcRect t="11838" b="11232"/>
          <a:stretch>
            <a:fillRect/>
          </a:stretch>
        </p:blipFill>
        <p:spPr>
          <a:xfrm>
            <a:off x="7940808" y="2190755"/>
            <a:ext cx="3887016" cy="1903950"/>
          </a:xfrm>
          <a:prstGeom prst="rect">
            <a:avLst/>
          </a:prstGeom>
        </p:spPr>
      </p:pic>
      <p:pic>
        <p:nvPicPr>
          <p:cNvPr id="37" name="Picture 3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35203" y="4313424"/>
            <a:ext cx="5411209" cy="2319090"/>
          </a:xfrm>
          <a:prstGeom prst="rect">
            <a:avLst/>
          </a:prstGeom>
        </p:spPr>
      </p:pic>
      <p:sp>
        <p:nvSpPr>
          <p:cNvPr id="38" name="Title 1"/>
          <p:cNvSpPr>
            <a:spLocks noGrp="1"/>
          </p:cNvSpPr>
          <p:nvPr>
            <p:ph type="title"/>
          </p:nvPr>
        </p:nvSpPr>
        <p:spPr>
          <a:xfrm>
            <a:off x="2904564" y="321582"/>
            <a:ext cx="9224683" cy="1325563"/>
          </a:xfrm>
        </p:spPr>
        <p:txBody>
          <a:bodyPr/>
          <a:lstStyle/>
          <a:p>
            <a:r>
              <a:rPr lang="id-ID">
                <a:solidFill>
                  <a:srgbClr val="002060"/>
                </a:solidFill>
              </a:rPr>
              <a:t>Perangkat Pasif Fiber Optic</a:t>
            </a:r>
            <a:endParaRPr lang="id-ID">
              <a:solidFill>
                <a:srgbClr val="00206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918158"/>
            <a:ext cx="2299447" cy="540204"/>
          </a:xfrm>
          <a:solidFill>
            <a:srgbClr val="002060"/>
          </a:solidFill>
        </p:spPr>
        <p:txBody>
          <a:bodyPr/>
          <a:lstStyle/>
          <a:p>
            <a:pPr marL="0" indent="0">
              <a:buNone/>
            </a:pPr>
            <a:r>
              <a:rPr lang="id-ID">
                <a:solidFill>
                  <a:srgbClr val="FFFF00"/>
                </a:solidFill>
              </a:rPr>
              <a:t>Splitter</a:t>
            </a:r>
            <a:endParaRPr lang="id-ID">
              <a:solidFill>
                <a:srgbClr val="FFFF00"/>
              </a:solidFill>
            </a:endParaRPr>
          </a:p>
        </p:txBody>
      </p:sp>
      <p:sp>
        <p:nvSpPr>
          <p:cNvPr id="6" name="TextBox 5"/>
          <p:cNvSpPr txBox="1"/>
          <p:nvPr/>
        </p:nvSpPr>
        <p:spPr>
          <a:xfrm>
            <a:off x="259764" y="2581519"/>
            <a:ext cx="11775354" cy="1015659"/>
          </a:xfrm>
          <a:prstGeom prst="rect">
            <a:avLst/>
          </a:prstGeom>
          <a:noFill/>
        </p:spPr>
        <p:txBody>
          <a:bodyPr wrap="square" lIns="91436" tIns="45718" rIns="91436" bIns="45718" rtlCol="0">
            <a:spAutoFit/>
          </a:bodyPr>
          <a:lstStyle/>
          <a:p>
            <a:pPr algn="just"/>
            <a:r>
              <a:rPr lang="en-US" sz="2000"/>
              <a:t>komponen </a:t>
            </a:r>
            <a:r>
              <a:rPr lang="id-ID" sz="2000"/>
              <a:t>FO</a:t>
            </a:r>
            <a:r>
              <a:rPr lang="en-US" sz="2000"/>
              <a:t> yang </a:t>
            </a:r>
            <a:r>
              <a:rPr lang="id-ID" sz="2000"/>
              <a:t>berfungsi</a:t>
            </a:r>
            <a:r>
              <a:rPr lang="en-US" sz="2000"/>
              <a:t> memisahkan </a:t>
            </a:r>
            <a:r>
              <a:rPr lang="id-ID" sz="2000"/>
              <a:t>atau membagi </a:t>
            </a:r>
            <a:r>
              <a:rPr lang="en-US" sz="2000"/>
              <a:t>daya optik dari satu input serat ke dua atau beberapa output serat. </a:t>
            </a:r>
            <a:r>
              <a:rPr lang="id-ID" sz="2000"/>
              <a:t>Kelemahan dari Splitter ini adalah menimbulkan Loss dimana semakin besar kapasitasnya, loss yang timbul semakin besar.</a:t>
            </a:r>
            <a:endParaRPr lang="id-ID" sz="2000"/>
          </a:p>
        </p:txBody>
      </p:sp>
      <p:pic>
        <p:nvPicPr>
          <p:cNvPr id="10" name="Picture 9"/>
          <p:cNvPicPr>
            <a:picLocks noChangeAspect="1"/>
          </p:cNvPicPr>
          <p:nvPr/>
        </p:nvPicPr>
        <p:blipFill rotWithShape="1">
          <a:blip r:embed="rId1">
            <a:extLst>
              <a:ext uri="{28A0092B-C50C-407E-A947-70E740481C1C}">
                <a14:useLocalDpi xmlns:a14="http://schemas.microsoft.com/office/drawing/2010/main" val="0"/>
              </a:ext>
            </a:extLst>
          </a:blip>
          <a:srcRect l="17462" t="36666" r="18038" b="23637"/>
          <a:stretch>
            <a:fillRect/>
          </a:stretch>
        </p:blipFill>
        <p:spPr>
          <a:xfrm>
            <a:off x="1278247" y="3717081"/>
            <a:ext cx="4907073" cy="2550899"/>
          </a:xfrm>
          <a:prstGeom prst="rect">
            <a:avLst/>
          </a:prstGeom>
        </p:spPr>
      </p:pic>
      <p:graphicFrame>
        <p:nvGraphicFramePr>
          <p:cNvPr id="12" name="Table 11"/>
          <p:cNvGraphicFramePr>
            <a:graphicFrameLocks noGrp="1"/>
          </p:cNvGraphicFramePr>
          <p:nvPr/>
        </p:nvGraphicFramePr>
        <p:xfrm>
          <a:off x="6389213" y="3782956"/>
          <a:ext cx="4349198" cy="2494280"/>
        </p:xfrm>
        <a:graphic>
          <a:graphicData uri="http://schemas.openxmlformats.org/drawingml/2006/table">
            <a:tbl>
              <a:tblPr firstRow="1" bandRow="1">
                <a:tableStyleId>{5C22544A-7EE6-4342-B048-85BDC9FD1C3A}</a:tableStyleId>
              </a:tblPr>
              <a:tblGrid>
                <a:gridCol w="1224998"/>
                <a:gridCol w="3124200"/>
              </a:tblGrid>
              <a:tr h="370840">
                <a:tc>
                  <a:txBody>
                    <a:bodyPr/>
                    <a:lstStyle/>
                    <a:p>
                      <a:pPr algn="ctr"/>
                      <a:r>
                        <a:rPr lang="id-ID" dirty="0"/>
                        <a:t>Spliter Ratio</a:t>
                      </a:r>
                      <a:endParaRPr lang="id-ID" dirty="0"/>
                    </a:p>
                  </a:txBody>
                  <a:tcPr/>
                </a:tc>
                <a:tc>
                  <a:txBody>
                    <a:bodyPr/>
                    <a:lstStyle/>
                    <a:p>
                      <a:pPr algn="ctr"/>
                      <a:r>
                        <a:rPr lang="id-ID" dirty="0"/>
                        <a:t>Maksimal Insertion</a:t>
                      </a:r>
                      <a:r>
                        <a:rPr lang="id-ID" baseline="0" dirty="0"/>
                        <a:t> Loss/Redaman (db)</a:t>
                      </a:r>
                      <a:endParaRPr lang="id-ID" dirty="0"/>
                    </a:p>
                  </a:txBody>
                  <a:tcPr/>
                </a:tc>
              </a:tr>
              <a:tr h="370840">
                <a:tc>
                  <a:txBody>
                    <a:bodyPr/>
                    <a:lstStyle/>
                    <a:p>
                      <a:pPr algn="ctr"/>
                      <a:r>
                        <a:rPr lang="id-ID" dirty="0"/>
                        <a:t>1</a:t>
                      </a:r>
                      <a:r>
                        <a:rPr lang="id-ID" baseline="0" dirty="0"/>
                        <a:t> : 2</a:t>
                      </a:r>
                      <a:endParaRPr lang="id-ID" dirty="0"/>
                    </a:p>
                  </a:txBody>
                  <a:tcPr/>
                </a:tc>
                <a:tc>
                  <a:txBody>
                    <a:bodyPr/>
                    <a:lstStyle/>
                    <a:p>
                      <a:pPr algn="ctr"/>
                      <a:r>
                        <a:rPr lang="id-ID" dirty="0"/>
                        <a:t>3.70</a:t>
                      </a:r>
                      <a:endParaRPr lang="id-ID" dirty="0"/>
                    </a:p>
                  </a:txBody>
                  <a:tcPr/>
                </a:tc>
              </a:tr>
              <a:tr h="370840">
                <a:tc>
                  <a:txBody>
                    <a:bodyPr/>
                    <a:lstStyle/>
                    <a:p>
                      <a:pPr algn="ctr"/>
                      <a:r>
                        <a:rPr lang="id-ID" dirty="0"/>
                        <a:t>1 : 4</a:t>
                      </a:r>
                      <a:endParaRPr lang="id-ID" dirty="0"/>
                    </a:p>
                  </a:txBody>
                  <a:tcPr/>
                </a:tc>
                <a:tc>
                  <a:txBody>
                    <a:bodyPr/>
                    <a:lstStyle/>
                    <a:p>
                      <a:pPr algn="ctr"/>
                      <a:r>
                        <a:rPr lang="id-ID" dirty="0"/>
                        <a:t>7.25</a:t>
                      </a:r>
                      <a:endParaRPr lang="id-ID" dirty="0"/>
                    </a:p>
                  </a:txBody>
                  <a:tcPr/>
                </a:tc>
              </a:tr>
              <a:tr h="370840">
                <a:tc>
                  <a:txBody>
                    <a:bodyPr/>
                    <a:lstStyle/>
                    <a:p>
                      <a:pPr algn="ctr"/>
                      <a:r>
                        <a:rPr lang="id-ID" dirty="0"/>
                        <a:t>1 : 8</a:t>
                      </a:r>
                      <a:endParaRPr lang="id-ID" dirty="0"/>
                    </a:p>
                  </a:txBody>
                  <a:tcPr/>
                </a:tc>
                <a:tc>
                  <a:txBody>
                    <a:bodyPr/>
                    <a:lstStyle/>
                    <a:p>
                      <a:pPr algn="ctr"/>
                      <a:r>
                        <a:rPr lang="id-ID" dirty="0"/>
                        <a:t>10.38</a:t>
                      </a:r>
                      <a:endParaRPr lang="id-ID" dirty="0"/>
                    </a:p>
                  </a:txBody>
                  <a:tcPr/>
                </a:tc>
              </a:tr>
              <a:tr h="370840">
                <a:tc>
                  <a:txBody>
                    <a:bodyPr/>
                    <a:lstStyle/>
                    <a:p>
                      <a:pPr algn="ctr"/>
                      <a:r>
                        <a:rPr lang="id-ID" dirty="0"/>
                        <a:t>1 : 16</a:t>
                      </a:r>
                      <a:endParaRPr lang="id-ID" dirty="0"/>
                    </a:p>
                  </a:txBody>
                  <a:tcPr/>
                </a:tc>
                <a:tc>
                  <a:txBody>
                    <a:bodyPr/>
                    <a:lstStyle/>
                    <a:p>
                      <a:pPr algn="ctr"/>
                      <a:r>
                        <a:rPr lang="id-ID" dirty="0"/>
                        <a:t>14.10</a:t>
                      </a:r>
                      <a:endParaRPr lang="id-ID" dirty="0"/>
                    </a:p>
                  </a:txBody>
                  <a:tcPr/>
                </a:tc>
              </a:tr>
              <a:tr h="370840">
                <a:tc>
                  <a:txBody>
                    <a:bodyPr/>
                    <a:lstStyle/>
                    <a:p>
                      <a:pPr algn="ctr"/>
                      <a:r>
                        <a:rPr lang="id-ID" dirty="0"/>
                        <a:t>1 : 32</a:t>
                      </a:r>
                      <a:endParaRPr lang="id-ID" dirty="0"/>
                    </a:p>
                  </a:txBody>
                  <a:tcPr/>
                </a:tc>
                <a:tc>
                  <a:txBody>
                    <a:bodyPr/>
                    <a:lstStyle/>
                    <a:p>
                      <a:pPr algn="ctr"/>
                      <a:r>
                        <a:rPr lang="id-ID" dirty="0"/>
                        <a:t>17.45</a:t>
                      </a:r>
                      <a:endParaRPr lang="id-ID" dirty="0"/>
                    </a:p>
                  </a:txBody>
                  <a:tcPr/>
                </a:tc>
              </a:tr>
            </a:tbl>
          </a:graphicData>
        </a:graphic>
      </p:graphicFrame>
      <p:graphicFrame>
        <p:nvGraphicFramePr>
          <p:cNvPr id="14" name="Table 13"/>
          <p:cNvGraphicFramePr>
            <a:graphicFrameLocks noGrp="1"/>
          </p:cNvGraphicFramePr>
          <p:nvPr/>
        </p:nvGraphicFramePr>
        <p:xfrm>
          <a:off x="6375766" y="3339203"/>
          <a:ext cx="4349198" cy="2494280"/>
        </p:xfrm>
        <a:graphic>
          <a:graphicData uri="http://schemas.openxmlformats.org/drawingml/2006/table">
            <a:tbl>
              <a:tblPr firstRow="1" bandRow="1">
                <a:tableStyleId>{5C22544A-7EE6-4342-B048-85BDC9FD1C3A}</a:tableStyleId>
              </a:tblPr>
              <a:tblGrid>
                <a:gridCol w="1224998"/>
                <a:gridCol w="3124200"/>
              </a:tblGrid>
              <a:tr h="370840">
                <a:tc>
                  <a:txBody>
                    <a:bodyPr/>
                    <a:lstStyle/>
                    <a:p>
                      <a:pPr algn="ctr"/>
                      <a:r>
                        <a:rPr lang="id-ID" dirty="0"/>
                        <a:t>Spliter Ratio</a:t>
                      </a:r>
                      <a:endParaRPr lang="id-ID" dirty="0"/>
                    </a:p>
                  </a:txBody>
                  <a:tcPr/>
                </a:tc>
                <a:tc>
                  <a:txBody>
                    <a:bodyPr/>
                    <a:lstStyle/>
                    <a:p>
                      <a:pPr algn="ctr"/>
                      <a:r>
                        <a:rPr lang="id-ID" dirty="0"/>
                        <a:t>Maksimal Insertion</a:t>
                      </a:r>
                      <a:r>
                        <a:rPr lang="id-ID" baseline="0" dirty="0"/>
                        <a:t> Loss/Redaman (db)</a:t>
                      </a:r>
                      <a:endParaRPr lang="id-ID" dirty="0"/>
                    </a:p>
                  </a:txBody>
                  <a:tcPr/>
                </a:tc>
              </a:tr>
              <a:tr h="370840">
                <a:tc>
                  <a:txBody>
                    <a:bodyPr/>
                    <a:lstStyle/>
                    <a:p>
                      <a:pPr algn="ctr"/>
                      <a:r>
                        <a:rPr lang="id-ID" dirty="0"/>
                        <a:t>1</a:t>
                      </a:r>
                      <a:r>
                        <a:rPr lang="id-ID" baseline="0" dirty="0"/>
                        <a:t> : 2</a:t>
                      </a:r>
                      <a:endParaRPr lang="id-ID" dirty="0"/>
                    </a:p>
                  </a:txBody>
                  <a:tcPr/>
                </a:tc>
                <a:tc>
                  <a:txBody>
                    <a:bodyPr/>
                    <a:lstStyle/>
                    <a:p>
                      <a:pPr algn="ctr"/>
                      <a:r>
                        <a:rPr lang="id-ID" dirty="0"/>
                        <a:t>3.70</a:t>
                      </a:r>
                      <a:endParaRPr lang="id-ID" dirty="0"/>
                    </a:p>
                  </a:txBody>
                  <a:tcPr/>
                </a:tc>
              </a:tr>
              <a:tr h="370840">
                <a:tc>
                  <a:txBody>
                    <a:bodyPr/>
                    <a:lstStyle/>
                    <a:p>
                      <a:pPr algn="ctr"/>
                      <a:r>
                        <a:rPr lang="id-ID" dirty="0"/>
                        <a:t>1 : 4</a:t>
                      </a:r>
                      <a:endParaRPr lang="id-ID" dirty="0"/>
                    </a:p>
                  </a:txBody>
                  <a:tcPr/>
                </a:tc>
                <a:tc>
                  <a:txBody>
                    <a:bodyPr/>
                    <a:lstStyle/>
                    <a:p>
                      <a:pPr algn="ctr"/>
                      <a:r>
                        <a:rPr lang="id-ID" dirty="0"/>
                        <a:t>7.25</a:t>
                      </a:r>
                      <a:endParaRPr lang="id-ID" dirty="0"/>
                    </a:p>
                  </a:txBody>
                  <a:tcPr/>
                </a:tc>
              </a:tr>
              <a:tr h="370840">
                <a:tc>
                  <a:txBody>
                    <a:bodyPr/>
                    <a:lstStyle/>
                    <a:p>
                      <a:pPr algn="ctr"/>
                      <a:r>
                        <a:rPr lang="id-ID" dirty="0"/>
                        <a:t>1 : 8</a:t>
                      </a:r>
                      <a:endParaRPr lang="id-ID" dirty="0"/>
                    </a:p>
                  </a:txBody>
                  <a:tcPr/>
                </a:tc>
                <a:tc>
                  <a:txBody>
                    <a:bodyPr/>
                    <a:lstStyle/>
                    <a:p>
                      <a:pPr algn="ctr"/>
                      <a:r>
                        <a:rPr lang="id-ID" dirty="0"/>
                        <a:t>10.38</a:t>
                      </a:r>
                      <a:endParaRPr lang="id-ID" dirty="0"/>
                    </a:p>
                  </a:txBody>
                  <a:tcPr/>
                </a:tc>
              </a:tr>
              <a:tr h="370840">
                <a:tc>
                  <a:txBody>
                    <a:bodyPr/>
                    <a:lstStyle/>
                    <a:p>
                      <a:pPr algn="ctr"/>
                      <a:r>
                        <a:rPr lang="id-ID" dirty="0"/>
                        <a:t>1 : 16</a:t>
                      </a:r>
                      <a:endParaRPr lang="id-ID" dirty="0"/>
                    </a:p>
                  </a:txBody>
                  <a:tcPr/>
                </a:tc>
                <a:tc>
                  <a:txBody>
                    <a:bodyPr/>
                    <a:lstStyle/>
                    <a:p>
                      <a:pPr algn="ctr"/>
                      <a:r>
                        <a:rPr lang="id-ID" dirty="0"/>
                        <a:t>14.10</a:t>
                      </a:r>
                      <a:endParaRPr lang="id-ID" dirty="0"/>
                    </a:p>
                  </a:txBody>
                  <a:tcPr/>
                </a:tc>
              </a:tr>
              <a:tr h="370840">
                <a:tc>
                  <a:txBody>
                    <a:bodyPr/>
                    <a:lstStyle/>
                    <a:p>
                      <a:pPr algn="ctr"/>
                      <a:r>
                        <a:rPr lang="id-ID" dirty="0"/>
                        <a:t>1 : 32</a:t>
                      </a:r>
                      <a:endParaRPr lang="id-ID" dirty="0"/>
                    </a:p>
                  </a:txBody>
                  <a:tcPr/>
                </a:tc>
                <a:tc>
                  <a:txBody>
                    <a:bodyPr/>
                    <a:lstStyle/>
                    <a:p>
                      <a:pPr algn="ctr"/>
                      <a:r>
                        <a:rPr lang="id-ID" dirty="0"/>
                        <a:t>17.45</a:t>
                      </a:r>
                      <a:endParaRPr lang="id-ID" dirty="0"/>
                    </a:p>
                  </a:txBody>
                  <a:tcPr/>
                </a:tc>
              </a:tr>
            </a:tbl>
          </a:graphicData>
        </a:graphic>
      </p:graphicFrame>
      <p:sp>
        <p:nvSpPr>
          <p:cNvPr id="15" name="Title 1"/>
          <p:cNvSpPr>
            <a:spLocks noGrp="1"/>
          </p:cNvSpPr>
          <p:nvPr>
            <p:ph type="title"/>
          </p:nvPr>
        </p:nvSpPr>
        <p:spPr>
          <a:xfrm>
            <a:off x="2904564" y="321582"/>
            <a:ext cx="9224683" cy="1325563"/>
          </a:xfrm>
        </p:spPr>
        <p:txBody>
          <a:bodyPr/>
          <a:lstStyle/>
          <a:p>
            <a:r>
              <a:rPr lang="id-ID">
                <a:solidFill>
                  <a:srgbClr val="002060"/>
                </a:solidFill>
              </a:rPr>
              <a:t>Perangkat Pasif Fiber Optic</a:t>
            </a:r>
            <a:endParaRPr lang="id-ID">
              <a:solidFill>
                <a:srgbClr val="00206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2" presetClass="entr" presetSubtype="4"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p:tgtEl>
                                          <p:spTgt spid="10"/>
                                        </p:tgtEl>
                                        <p:attrNameLst>
                                          <p:attrName>ppt_y</p:attrName>
                                        </p:attrNameLst>
                                      </p:cBhvr>
                                      <p:tavLst>
                                        <p:tav tm="0">
                                          <p:val>
                                            <p:strVal val="#ppt_y+#ppt_h*1.125000"/>
                                          </p:val>
                                        </p:tav>
                                        <p:tav tm="100000">
                                          <p:val>
                                            <p:strVal val="#ppt_y"/>
                                          </p:val>
                                        </p:tav>
                                      </p:tavLst>
                                    </p:anim>
                                    <p:animEffect transition="in" filter="wipe(up)">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918158"/>
            <a:ext cx="4061012" cy="540204"/>
          </a:xfrm>
          <a:solidFill>
            <a:srgbClr val="002060"/>
          </a:solidFill>
        </p:spPr>
        <p:txBody>
          <a:bodyPr/>
          <a:lstStyle/>
          <a:p>
            <a:pPr marL="0" indent="0">
              <a:buNone/>
            </a:pPr>
            <a:r>
              <a:rPr lang="id-ID">
                <a:solidFill>
                  <a:srgbClr val="FFFF00"/>
                </a:solidFill>
              </a:rPr>
              <a:t>Joint Box/Joint Closure</a:t>
            </a:r>
            <a:endParaRPr lang="id-ID">
              <a:solidFill>
                <a:srgbClr val="FFFF00"/>
              </a:solidFill>
            </a:endParaRPr>
          </a:p>
        </p:txBody>
      </p:sp>
      <p:sp>
        <p:nvSpPr>
          <p:cNvPr id="6" name="TextBox 5"/>
          <p:cNvSpPr txBox="1"/>
          <p:nvPr/>
        </p:nvSpPr>
        <p:spPr>
          <a:xfrm>
            <a:off x="259763" y="2581519"/>
            <a:ext cx="4473601" cy="1015659"/>
          </a:xfrm>
          <a:prstGeom prst="rect">
            <a:avLst/>
          </a:prstGeom>
          <a:noFill/>
        </p:spPr>
        <p:txBody>
          <a:bodyPr wrap="square" lIns="91436" tIns="45718" rIns="91436" bIns="45718" rtlCol="0">
            <a:spAutoFit/>
          </a:bodyPr>
          <a:lstStyle/>
          <a:p>
            <a:pPr algn="just"/>
            <a:r>
              <a:rPr lang="id-ID" sz="2000"/>
              <a:t>tempat sambungan / titik terminasi 2 atau lebih kabel </a:t>
            </a:r>
            <a:r>
              <a:rPr lang="id-ID" sz="2000" i="1"/>
              <a:t>fiber optic. </a:t>
            </a:r>
            <a:r>
              <a:rPr lang="id-ID" sz="2000"/>
              <a:t>D</a:t>
            </a:r>
            <a:r>
              <a:rPr lang="en-US" sz="2000"/>
              <a:t>imana biasanya di pasangkan di luar (outdoor)</a:t>
            </a:r>
            <a:r>
              <a:rPr lang="id-ID" sz="2000"/>
              <a:t>.</a:t>
            </a:r>
            <a:endParaRPr lang="id-ID" sz="2000"/>
          </a:p>
        </p:txBody>
      </p:sp>
      <p:sp>
        <p:nvSpPr>
          <p:cNvPr id="9" name="TextBox 8"/>
          <p:cNvSpPr txBox="1"/>
          <p:nvPr/>
        </p:nvSpPr>
        <p:spPr>
          <a:xfrm>
            <a:off x="259764" y="4916000"/>
            <a:ext cx="4473600" cy="1323435"/>
          </a:xfrm>
          <a:prstGeom prst="rect">
            <a:avLst/>
          </a:prstGeom>
          <a:noFill/>
        </p:spPr>
        <p:txBody>
          <a:bodyPr wrap="square" lIns="91436" tIns="45718" rIns="91436" bIns="45718" rtlCol="0">
            <a:spAutoFit/>
          </a:bodyPr>
          <a:lstStyle/>
          <a:p>
            <a:pPr algn="just"/>
            <a:r>
              <a:rPr lang="en-US" sz="2000" i="1"/>
              <a:t>Optical Termination Box (OTB) </a:t>
            </a:r>
            <a:r>
              <a:rPr lang="en-US" sz="2000"/>
              <a:t>adalah </a:t>
            </a:r>
            <a:r>
              <a:rPr lang="id-ID" sz="2000"/>
              <a:t>titik terminasi kabel serat optik </a:t>
            </a:r>
            <a:r>
              <a:rPr lang="id-ID" sz="2000" i="1"/>
              <a:t>outdoor</a:t>
            </a:r>
            <a:r>
              <a:rPr lang="id-ID" sz="2000"/>
              <a:t> dengan kabel serat optik </a:t>
            </a:r>
            <a:r>
              <a:rPr lang="id-ID" sz="2000" i="1"/>
              <a:t>indoor</a:t>
            </a:r>
            <a:r>
              <a:rPr lang="id-ID" sz="2000"/>
              <a:t>.</a:t>
            </a:r>
            <a:endParaRPr lang="id-ID" sz="2000"/>
          </a:p>
        </p:txBody>
      </p:sp>
      <p:sp>
        <p:nvSpPr>
          <p:cNvPr id="11" name="Content Placeholder 2"/>
          <p:cNvSpPr txBox="1"/>
          <p:nvPr/>
        </p:nvSpPr>
        <p:spPr>
          <a:xfrm>
            <a:off x="-1" y="4313424"/>
            <a:ext cx="2299447" cy="540204"/>
          </a:xfrm>
          <a:prstGeom prst="rect">
            <a:avLst/>
          </a:prstGeom>
          <a:solidFill>
            <a:srgbClr val="002060"/>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d-ID">
                <a:solidFill>
                  <a:srgbClr val="FFFF00"/>
                </a:solidFill>
              </a:rPr>
              <a:t>OTB</a:t>
            </a:r>
            <a:endParaRPr lang="id-ID">
              <a:solidFill>
                <a:srgbClr val="FFFF00"/>
              </a:solidFill>
            </a:endParaRPr>
          </a:p>
        </p:txBody>
      </p:sp>
      <p:pic>
        <p:nvPicPr>
          <p:cNvPr id="10" name="Picture 9"/>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5418699" y="1918158"/>
            <a:ext cx="2972266" cy="2664165"/>
          </a:xfrm>
          <a:prstGeom prst="rect">
            <a:avLst/>
          </a:prstGeom>
        </p:spPr>
      </p:pic>
      <p:pic>
        <p:nvPicPr>
          <p:cNvPr id="12" name="Picture 11"/>
          <p:cNvPicPr>
            <a:picLocks noChangeAspect="1"/>
          </p:cNvPicPr>
          <p:nvPr/>
        </p:nvPicPr>
        <p:blipFill rotWithShape="1">
          <a:blip r:embed="rId2">
            <a:extLst>
              <a:ext uri="{28A0092B-C50C-407E-A947-70E740481C1C}">
                <a14:useLocalDpi xmlns:a14="http://schemas.microsoft.com/office/drawing/2010/main" val="0"/>
              </a:ext>
            </a:extLst>
          </a:blip>
          <a:srcRect l="2342" t="16465" r="11463" b="20875"/>
          <a:stretch>
            <a:fillRect/>
          </a:stretch>
        </p:blipFill>
        <p:spPr>
          <a:xfrm>
            <a:off x="8485095" y="2077583"/>
            <a:ext cx="2783541" cy="2023530"/>
          </a:xfrm>
          <a:prstGeom prst="rect">
            <a:avLst/>
          </a:prstGeom>
        </p:spPr>
      </p:pic>
      <p:pic>
        <p:nvPicPr>
          <p:cNvPr id="13" name="Picture 12"/>
          <p:cNvPicPr/>
          <p:nvPr/>
        </p:nvPicPr>
        <p:blipFill rotWithShape="1">
          <a:blip r:embed="rId3">
            <a:extLst>
              <a:ext uri="{28A0092B-C50C-407E-A947-70E740481C1C}">
                <a14:useLocalDpi xmlns:a14="http://schemas.microsoft.com/office/drawing/2010/main" val="0"/>
              </a:ext>
            </a:extLst>
          </a:blip>
          <a:srcRect t="13193" b="18462"/>
          <a:stretch>
            <a:fillRect/>
          </a:stretch>
        </p:blipFill>
        <p:spPr>
          <a:xfrm>
            <a:off x="5286247" y="4853336"/>
            <a:ext cx="5323018" cy="1760574"/>
          </a:xfrm>
          <a:prstGeom prst="rect">
            <a:avLst/>
          </a:prstGeom>
        </p:spPr>
      </p:pic>
      <p:sp>
        <p:nvSpPr>
          <p:cNvPr id="14" name="Title 1"/>
          <p:cNvSpPr>
            <a:spLocks noGrp="1"/>
          </p:cNvSpPr>
          <p:nvPr>
            <p:ph type="title"/>
          </p:nvPr>
        </p:nvSpPr>
        <p:spPr>
          <a:xfrm>
            <a:off x="2904564" y="321582"/>
            <a:ext cx="9224683" cy="1325563"/>
          </a:xfrm>
        </p:spPr>
        <p:txBody>
          <a:bodyPr/>
          <a:lstStyle/>
          <a:p>
            <a:r>
              <a:rPr lang="id-ID">
                <a:solidFill>
                  <a:srgbClr val="002060"/>
                </a:solidFill>
              </a:rPr>
              <a:t>Perangkat Pasif Fiber Optic</a:t>
            </a:r>
            <a:endParaRPr lang="id-ID">
              <a:solidFill>
                <a:srgbClr val="00206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918158"/>
            <a:ext cx="4061012" cy="540204"/>
          </a:xfrm>
          <a:solidFill>
            <a:srgbClr val="002060"/>
          </a:solidFill>
        </p:spPr>
        <p:txBody>
          <a:bodyPr/>
          <a:lstStyle/>
          <a:p>
            <a:pPr marL="0" indent="0">
              <a:buNone/>
            </a:pPr>
            <a:r>
              <a:rPr lang="id-ID">
                <a:solidFill>
                  <a:srgbClr val="FFFF00"/>
                </a:solidFill>
              </a:rPr>
              <a:t>Joint Box/Joint Closure</a:t>
            </a:r>
            <a:endParaRPr lang="id-ID">
              <a:solidFill>
                <a:srgbClr val="FFFF00"/>
              </a:solidFill>
            </a:endParaRPr>
          </a:p>
        </p:txBody>
      </p:sp>
      <p:sp>
        <p:nvSpPr>
          <p:cNvPr id="6" name="TextBox 5"/>
          <p:cNvSpPr txBox="1"/>
          <p:nvPr/>
        </p:nvSpPr>
        <p:spPr>
          <a:xfrm>
            <a:off x="259763" y="2581519"/>
            <a:ext cx="4473601" cy="1015659"/>
          </a:xfrm>
          <a:prstGeom prst="rect">
            <a:avLst/>
          </a:prstGeom>
          <a:noFill/>
        </p:spPr>
        <p:txBody>
          <a:bodyPr wrap="square" lIns="91436" tIns="45718" rIns="91436" bIns="45718" rtlCol="0">
            <a:spAutoFit/>
          </a:bodyPr>
          <a:lstStyle/>
          <a:p>
            <a:pPr algn="just"/>
            <a:r>
              <a:rPr lang="id-ID" sz="2000"/>
              <a:t>tempat sambungan / titik terminasi 2 atau lebih kabel </a:t>
            </a:r>
            <a:r>
              <a:rPr lang="id-ID" sz="2000" i="1"/>
              <a:t>fiber optic. </a:t>
            </a:r>
            <a:r>
              <a:rPr lang="id-ID" sz="2000"/>
              <a:t>D</a:t>
            </a:r>
            <a:r>
              <a:rPr lang="en-US" sz="2000"/>
              <a:t>imana biasanya di pasangkan di luar (outdoor)</a:t>
            </a:r>
            <a:r>
              <a:rPr lang="id-ID" sz="2000"/>
              <a:t>.</a:t>
            </a:r>
            <a:endParaRPr lang="id-ID" sz="2000"/>
          </a:p>
        </p:txBody>
      </p:sp>
      <p:sp>
        <p:nvSpPr>
          <p:cNvPr id="9" name="TextBox 8"/>
          <p:cNvSpPr txBox="1"/>
          <p:nvPr/>
        </p:nvSpPr>
        <p:spPr>
          <a:xfrm>
            <a:off x="259764" y="4916000"/>
            <a:ext cx="4473600" cy="1323435"/>
          </a:xfrm>
          <a:prstGeom prst="rect">
            <a:avLst/>
          </a:prstGeom>
          <a:noFill/>
        </p:spPr>
        <p:txBody>
          <a:bodyPr wrap="square" lIns="91436" tIns="45718" rIns="91436" bIns="45718" rtlCol="0">
            <a:spAutoFit/>
          </a:bodyPr>
          <a:lstStyle/>
          <a:p>
            <a:pPr algn="just"/>
            <a:r>
              <a:rPr lang="en-US" sz="2000" i="1"/>
              <a:t>Optical Termination Box (OTB) </a:t>
            </a:r>
            <a:r>
              <a:rPr lang="en-US" sz="2000"/>
              <a:t>adalah </a:t>
            </a:r>
            <a:r>
              <a:rPr lang="id-ID" sz="2000"/>
              <a:t>titik terminasi kabel serat optik </a:t>
            </a:r>
            <a:r>
              <a:rPr lang="id-ID" sz="2000" i="1"/>
              <a:t>outdoor</a:t>
            </a:r>
            <a:r>
              <a:rPr lang="id-ID" sz="2000"/>
              <a:t> dengan kabel serat optik </a:t>
            </a:r>
            <a:r>
              <a:rPr lang="id-ID" sz="2000" i="1"/>
              <a:t>indoor</a:t>
            </a:r>
            <a:r>
              <a:rPr lang="id-ID" sz="2000"/>
              <a:t>.</a:t>
            </a:r>
            <a:endParaRPr lang="id-ID" sz="2000"/>
          </a:p>
        </p:txBody>
      </p:sp>
      <p:sp>
        <p:nvSpPr>
          <p:cNvPr id="11" name="Content Placeholder 2"/>
          <p:cNvSpPr txBox="1"/>
          <p:nvPr/>
        </p:nvSpPr>
        <p:spPr>
          <a:xfrm>
            <a:off x="-1" y="4313424"/>
            <a:ext cx="2299447" cy="540204"/>
          </a:xfrm>
          <a:prstGeom prst="rect">
            <a:avLst/>
          </a:prstGeom>
          <a:solidFill>
            <a:srgbClr val="002060"/>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d-ID">
                <a:solidFill>
                  <a:srgbClr val="FFFF00"/>
                </a:solidFill>
              </a:rPr>
              <a:t>OTB</a:t>
            </a:r>
            <a:endParaRPr lang="id-ID">
              <a:solidFill>
                <a:srgbClr val="FFFF00"/>
              </a:solidFill>
            </a:endParaRPr>
          </a:p>
        </p:txBody>
      </p:sp>
      <p:pic>
        <p:nvPicPr>
          <p:cNvPr id="10" name="Picture 9"/>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5418699" y="1918158"/>
            <a:ext cx="2972266" cy="2664165"/>
          </a:xfrm>
          <a:prstGeom prst="rect">
            <a:avLst/>
          </a:prstGeom>
        </p:spPr>
      </p:pic>
      <p:pic>
        <p:nvPicPr>
          <p:cNvPr id="12" name="Picture 11"/>
          <p:cNvPicPr>
            <a:picLocks noChangeAspect="1"/>
          </p:cNvPicPr>
          <p:nvPr/>
        </p:nvPicPr>
        <p:blipFill rotWithShape="1">
          <a:blip r:embed="rId2">
            <a:extLst>
              <a:ext uri="{28A0092B-C50C-407E-A947-70E740481C1C}">
                <a14:useLocalDpi xmlns:a14="http://schemas.microsoft.com/office/drawing/2010/main" val="0"/>
              </a:ext>
            </a:extLst>
          </a:blip>
          <a:srcRect l="2342" t="16465" r="11463" b="20875"/>
          <a:stretch>
            <a:fillRect/>
          </a:stretch>
        </p:blipFill>
        <p:spPr>
          <a:xfrm>
            <a:off x="8485095" y="2077583"/>
            <a:ext cx="2783541" cy="2023530"/>
          </a:xfrm>
          <a:prstGeom prst="rect">
            <a:avLst/>
          </a:prstGeom>
        </p:spPr>
      </p:pic>
      <p:pic>
        <p:nvPicPr>
          <p:cNvPr id="13" name="Picture 12"/>
          <p:cNvPicPr/>
          <p:nvPr/>
        </p:nvPicPr>
        <p:blipFill rotWithShape="1">
          <a:blip r:embed="rId3">
            <a:extLst>
              <a:ext uri="{28A0092B-C50C-407E-A947-70E740481C1C}">
                <a14:useLocalDpi xmlns:a14="http://schemas.microsoft.com/office/drawing/2010/main" val="0"/>
              </a:ext>
            </a:extLst>
          </a:blip>
          <a:srcRect t="13193" b="18462"/>
          <a:stretch>
            <a:fillRect/>
          </a:stretch>
        </p:blipFill>
        <p:spPr>
          <a:xfrm>
            <a:off x="5286247" y="4853336"/>
            <a:ext cx="5323018" cy="1760574"/>
          </a:xfrm>
          <a:prstGeom prst="rect">
            <a:avLst/>
          </a:prstGeom>
        </p:spPr>
      </p:pic>
      <p:sp>
        <p:nvSpPr>
          <p:cNvPr id="14" name="Title 1"/>
          <p:cNvSpPr>
            <a:spLocks noGrp="1"/>
          </p:cNvSpPr>
          <p:nvPr>
            <p:ph type="title"/>
          </p:nvPr>
        </p:nvSpPr>
        <p:spPr>
          <a:xfrm>
            <a:off x="2904564" y="321582"/>
            <a:ext cx="9224683" cy="1325563"/>
          </a:xfrm>
        </p:spPr>
        <p:txBody>
          <a:bodyPr/>
          <a:lstStyle/>
          <a:p>
            <a:r>
              <a:rPr lang="id-ID">
                <a:solidFill>
                  <a:srgbClr val="002060"/>
                </a:solidFill>
              </a:rPr>
              <a:t>Perangkat Pasif Fiber Optic</a:t>
            </a:r>
            <a:endParaRPr lang="id-ID">
              <a:solidFill>
                <a:srgbClr val="00206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918158"/>
            <a:ext cx="2299447" cy="540204"/>
          </a:xfrm>
          <a:solidFill>
            <a:srgbClr val="002060"/>
          </a:solidFill>
        </p:spPr>
        <p:txBody>
          <a:bodyPr/>
          <a:lstStyle/>
          <a:p>
            <a:pPr marL="0" indent="0">
              <a:buNone/>
            </a:pPr>
            <a:r>
              <a:rPr lang="id-ID">
                <a:solidFill>
                  <a:srgbClr val="FFFF00"/>
                </a:solidFill>
              </a:rPr>
              <a:t>Fusion Splicer</a:t>
            </a:r>
            <a:endParaRPr lang="id-ID">
              <a:solidFill>
                <a:srgbClr val="FFFF00"/>
              </a:solidFill>
            </a:endParaRPr>
          </a:p>
        </p:txBody>
      </p:sp>
      <p:sp>
        <p:nvSpPr>
          <p:cNvPr id="6" name="TextBox 5"/>
          <p:cNvSpPr txBox="1"/>
          <p:nvPr/>
        </p:nvSpPr>
        <p:spPr>
          <a:xfrm>
            <a:off x="259764" y="2458362"/>
            <a:ext cx="6235165" cy="2554541"/>
          </a:xfrm>
          <a:prstGeom prst="rect">
            <a:avLst/>
          </a:prstGeom>
          <a:noFill/>
        </p:spPr>
        <p:txBody>
          <a:bodyPr wrap="square" lIns="91436" tIns="45718" rIns="91436" bIns="45718" rtlCol="0">
            <a:spAutoFit/>
          </a:bodyPr>
          <a:lstStyle/>
          <a:p>
            <a:pPr algn="just" fontAlgn="base"/>
            <a:r>
              <a:rPr lang="id-ID" sz="2000"/>
              <a:t>alat untuk menyambungkan serat optik ini merupakan salah satu alat yang digunakan untuk menyambungkan sebuah core serat optik, dimana serat tersebut terbuat / berbasis kaca, dan mengimplementasikan suatu daya listrik yang telah dirubah menjadi sebuah media sinar berbentuk laser. Sinar laser tersebut berfungsi untuk memanasi kaca yang terputus pada core sehingga bisa tersambung kembali dengan baik</a:t>
            </a:r>
            <a:endParaRPr lang="id-ID" sz="2000"/>
          </a:p>
        </p:txBody>
      </p:sp>
      <p:sp>
        <p:nvSpPr>
          <p:cNvPr id="8" name="Title 1"/>
          <p:cNvSpPr>
            <a:spLocks noGrp="1"/>
          </p:cNvSpPr>
          <p:nvPr>
            <p:ph type="title"/>
          </p:nvPr>
        </p:nvSpPr>
        <p:spPr>
          <a:xfrm>
            <a:off x="2904564" y="321582"/>
            <a:ext cx="9224683" cy="1325563"/>
          </a:xfrm>
        </p:spPr>
        <p:txBody>
          <a:bodyPr/>
          <a:lstStyle/>
          <a:p>
            <a:r>
              <a:rPr lang="id-ID">
                <a:solidFill>
                  <a:srgbClr val="002060"/>
                </a:solidFill>
              </a:rPr>
              <a:t>Alat Kerja Fiber Optic</a:t>
            </a:r>
            <a:endParaRPr lang="id-ID">
              <a:solidFill>
                <a:srgbClr val="002060"/>
              </a:solidFill>
            </a:endParaRPr>
          </a:p>
        </p:txBody>
      </p:sp>
      <p:sp>
        <p:nvSpPr>
          <p:cNvPr id="9" name="TextBox 8"/>
          <p:cNvSpPr txBox="1"/>
          <p:nvPr/>
        </p:nvSpPr>
        <p:spPr>
          <a:xfrm>
            <a:off x="259763" y="5693031"/>
            <a:ext cx="6235165" cy="707882"/>
          </a:xfrm>
          <a:prstGeom prst="rect">
            <a:avLst/>
          </a:prstGeom>
          <a:noFill/>
        </p:spPr>
        <p:txBody>
          <a:bodyPr wrap="square" lIns="91436" tIns="45718" rIns="91436" bIns="45718" rtlCol="0">
            <a:spAutoFit/>
          </a:bodyPr>
          <a:lstStyle/>
          <a:p>
            <a:pPr algn="just"/>
            <a:r>
              <a:rPr lang="id-ID" sz="2000"/>
              <a:t>ini berfungsi sebagai media untuk memotong dan mengupas kulit  dan daging kabel.</a:t>
            </a:r>
            <a:endParaRPr lang="id-ID" sz="2000"/>
          </a:p>
        </p:txBody>
      </p:sp>
      <p:sp>
        <p:nvSpPr>
          <p:cNvPr id="11" name="Content Placeholder 2"/>
          <p:cNvSpPr txBox="1"/>
          <p:nvPr/>
        </p:nvSpPr>
        <p:spPr>
          <a:xfrm>
            <a:off x="0" y="5152827"/>
            <a:ext cx="2299447" cy="540204"/>
          </a:xfrm>
          <a:prstGeom prst="rect">
            <a:avLst/>
          </a:prstGeom>
          <a:solidFill>
            <a:srgbClr val="002060"/>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d-ID">
                <a:solidFill>
                  <a:srgbClr val="FFFF00"/>
                </a:solidFill>
              </a:rPr>
              <a:t>Stripper</a:t>
            </a:r>
            <a:endParaRPr lang="id-ID">
              <a:solidFill>
                <a:srgbClr val="FFFF00"/>
              </a:solidFill>
            </a:endParaRPr>
          </a:p>
        </p:txBody>
      </p:sp>
      <p:pic>
        <p:nvPicPr>
          <p:cNvPr id="14" name="Picture 13"/>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7315199" y="2292215"/>
            <a:ext cx="2420471" cy="2720688"/>
          </a:xfrm>
          <a:prstGeom prst="rect">
            <a:avLst/>
          </a:prstGeom>
        </p:spPr>
      </p:pic>
      <p:pic>
        <p:nvPicPr>
          <p:cNvPr id="16" name="Picture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15199" y="5136530"/>
            <a:ext cx="2980979" cy="145618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4204158"/>
            <a:ext cx="2716306" cy="540204"/>
          </a:xfrm>
          <a:solidFill>
            <a:srgbClr val="002060"/>
          </a:solidFill>
        </p:spPr>
        <p:txBody>
          <a:bodyPr/>
          <a:lstStyle/>
          <a:p>
            <a:pPr marL="0" indent="0">
              <a:buNone/>
            </a:pPr>
            <a:r>
              <a:rPr lang="id-ID">
                <a:solidFill>
                  <a:srgbClr val="FFFF00"/>
                </a:solidFill>
              </a:rPr>
              <a:t>Cleaver</a:t>
            </a:r>
            <a:endParaRPr lang="id-ID">
              <a:solidFill>
                <a:srgbClr val="FFFF00"/>
              </a:solidFill>
            </a:endParaRPr>
          </a:p>
        </p:txBody>
      </p:sp>
      <p:sp>
        <p:nvSpPr>
          <p:cNvPr id="6" name="TextBox 5"/>
          <p:cNvSpPr txBox="1"/>
          <p:nvPr/>
        </p:nvSpPr>
        <p:spPr>
          <a:xfrm>
            <a:off x="313513" y="4744362"/>
            <a:ext cx="6235165" cy="707882"/>
          </a:xfrm>
          <a:prstGeom prst="rect">
            <a:avLst/>
          </a:prstGeom>
          <a:noFill/>
        </p:spPr>
        <p:txBody>
          <a:bodyPr wrap="square" lIns="91436" tIns="45718" rIns="91436" bIns="45718" rtlCol="0">
            <a:spAutoFit/>
          </a:bodyPr>
          <a:lstStyle/>
          <a:p>
            <a:pPr algn="just" fontAlgn="base"/>
            <a:r>
              <a:rPr lang="id-ID" sz="2000"/>
              <a:t>mempunyai fungsi untuk memotong core yang kulit kabel optic-nya sudah dikupas</a:t>
            </a:r>
            <a:endParaRPr lang="id-ID" sz="2000"/>
          </a:p>
        </p:txBody>
      </p:sp>
      <p:sp>
        <p:nvSpPr>
          <p:cNvPr id="8" name="Title 1"/>
          <p:cNvSpPr>
            <a:spLocks noGrp="1"/>
          </p:cNvSpPr>
          <p:nvPr>
            <p:ph type="title"/>
          </p:nvPr>
        </p:nvSpPr>
        <p:spPr>
          <a:xfrm>
            <a:off x="2904564" y="321582"/>
            <a:ext cx="9224683" cy="1325563"/>
          </a:xfrm>
        </p:spPr>
        <p:txBody>
          <a:bodyPr/>
          <a:lstStyle/>
          <a:p>
            <a:r>
              <a:rPr lang="id-ID">
                <a:solidFill>
                  <a:srgbClr val="002060"/>
                </a:solidFill>
              </a:rPr>
              <a:t>Alat Kerja Fiber Optic</a:t>
            </a:r>
            <a:endParaRPr lang="id-ID">
              <a:solidFill>
                <a:srgbClr val="002060"/>
              </a:solidFill>
            </a:endParaRPr>
          </a:p>
        </p:txBody>
      </p:sp>
      <p:sp>
        <p:nvSpPr>
          <p:cNvPr id="9" name="TextBox 8"/>
          <p:cNvSpPr txBox="1"/>
          <p:nvPr/>
        </p:nvSpPr>
        <p:spPr>
          <a:xfrm>
            <a:off x="259763" y="2734076"/>
            <a:ext cx="6369637" cy="707882"/>
          </a:xfrm>
          <a:prstGeom prst="rect">
            <a:avLst/>
          </a:prstGeom>
          <a:noFill/>
        </p:spPr>
        <p:txBody>
          <a:bodyPr wrap="square" lIns="91436" tIns="45718" rIns="91436" bIns="45718" rtlCol="0">
            <a:spAutoFit/>
          </a:bodyPr>
          <a:lstStyle/>
          <a:p>
            <a:pPr algn="just"/>
            <a:r>
              <a:rPr lang="en-US" sz="2000"/>
              <a:t>protector yang digunakan untuk melindungi core hasil splicing. Tujuan nya agar core hasil splicing tidak patah</a:t>
            </a:r>
            <a:r>
              <a:rPr lang="id-ID" sz="2000"/>
              <a:t>.</a:t>
            </a:r>
            <a:endParaRPr lang="id-ID" sz="2000"/>
          </a:p>
        </p:txBody>
      </p:sp>
      <p:sp>
        <p:nvSpPr>
          <p:cNvPr id="11" name="Content Placeholder 2"/>
          <p:cNvSpPr txBox="1"/>
          <p:nvPr/>
        </p:nvSpPr>
        <p:spPr>
          <a:xfrm>
            <a:off x="0" y="2193872"/>
            <a:ext cx="2716306" cy="540204"/>
          </a:xfrm>
          <a:prstGeom prst="rect">
            <a:avLst/>
          </a:prstGeom>
          <a:solidFill>
            <a:srgbClr val="002060"/>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d-ID">
                <a:solidFill>
                  <a:srgbClr val="FFFF00"/>
                </a:solidFill>
              </a:rPr>
              <a:t>Protector Sleeve</a:t>
            </a:r>
            <a:endParaRPr lang="id-ID">
              <a:solidFill>
                <a:srgbClr val="FFFF00"/>
              </a:solidFill>
            </a:endParaRPr>
          </a:p>
        </p:txBody>
      </p:sp>
      <p:pic>
        <p:nvPicPr>
          <p:cNvPr id="10" name="Picture 9"/>
          <p:cNvPicPr/>
          <p:nvPr/>
        </p:nvPicPr>
        <p:blipFill>
          <a:blip r:embed="rId1">
            <a:extLst>
              <a:ext uri="{28A0092B-C50C-407E-A947-70E740481C1C}">
                <a14:useLocalDpi xmlns:a14="http://schemas.microsoft.com/office/drawing/2010/main" val="0"/>
              </a:ext>
            </a:extLst>
          </a:blip>
          <a:stretch>
            <a:fillRect/>
          </a:stretch>
        </p:blipFill>
        <p:spPr>
          <a:xfrm>
            <a:off x="7570654" y="4204158"/>
            <a:ext cx="3285932" cy="2550051"/>
          </a:xfrm>
          <a:prstGeom prst="rect">
            <a:avLst/>
          </a:prstGeom>
        </p:spPr>
      </p:pic>
      <p:pic>
        <p:nvPicPr>
          <p:cNvPr id="12" name="Picture 11"/>
          <p:cNvPicPr/>
          <p:nvPr/>
        </p:nvPicPr>
        <p:blipFill rotWithShape="1">
          <a:blip r:embed="rId2" cstate="print">
            <a:extLst>
              <a:ext uri="{28A0092B-C50C-407E-A947-70E740481C1C}">
                <a14:useLocalDpi xmlns:a14="http://schemas.microsoft.com/office/drawing/2010/main" val="0"/>
              </a:ext>
            </a:extLst>
          </a:blip>
          <a:srcRect t="13027" b="14427"/>
          <a:stretch>
            <a:fillRect/>
          </a:stretch>
        </p:blipFill>
        <p:spPr>
          <a:xfrm>
            <a:off x="7570654" y="1913086"/>
            <a:ext cx="3265251" cy="189243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821007"/>
            <a:ext cx="5513294" cy="540204"/>
          </a:xfrm>
          <a:solidFill>
            <a:srgbClr val="002060"/>
          </a:solidFill>
        </p:spPr>
        <p:txBody>
          <a:bodyPr/>
          <a:lstStyle/>
          <a:p>
            <a:pPr marL="0" indent="0">
              <a:buNone/>
            </a:pPr>
            <a:r>
              <a:rPr lang="id-ID">
                <a:solidFill>
                  <a:srgbClr val="FFFF00"/>
                </a:solidFill>
              </a:rPr>
              <a:t>Optical Domain Reflectometer/OTDR</a:t>
            </a:r>
            <a:endParaRPr lang="id-ID">
              <a:solidFill>
                <a:srgbClr val="FFFF00"/>
              </a:solidFill>
            </a:endParaRPr>
          </a:p>
        </p:txBody>
      </p:sp>
      <p:sp>
        <p:nvSpPr>
          <p:cNvPr id="6" name="TextBox 5"/>
          <p:cNvSpPr txBox="1"/>
          <p:nvPr/>
        </p:nvSpPr>
        <p:spPr>
          <a:xfrm>
            <a:off x="313512" y="4432481"/>
            <a:ext cx="7122711" cy="2031321"/>
          </a:xfrm>
          <a:prstGeom prst="rect">
            <a:avLst/>
          </a:prstGeom>
          <a:noFill/>
        </p:spPr>
        <p:txBody>
          <a:bodyPr wrap="square" lIns="91436" tIns="45718" rIns="91436" bIns="45718" rtlCol="0">
            <a:spAutoFit/>
          </a:bodyPr>
          <a:lstStyle/>
          <a:p>
            <a:pPr algn="just">
              <a:lnSpc>
                <a:spcPct val="90000"/>
              </a:lnSpc>
            </a:pPr>
            <a:r>
              <a:rPr lang="en-US" sz="2000"/>
              <a:t>merupakan salah satu peralatan utama baik untuk instalasi maupun pemeliharaan link serat optik</a:t>
            </a:r>
            <a:r>
              <a:rPr lang="id-ID" sz="2000"/>
              <a:t> </a:t>
            </a:r>
            <a:r>
              <a:rPr lang="en-US" sz="2000"/>
              <a:t>dipakai untuk mendapatkan gambaran visual dari redaman serat optik sepanjang sebuah link yang diplot pada sebuah layar dengan jarak digambarkan pada sumbu X dan redaman pada sumbu Y.</a:t>
            </a:r>
            <a:r>
              <a:rPr lang="id-ID" sz="2000"/>
              <a:t> </a:t>
            </a:r>
            <a:r>
              <a:rPr lang="en-US" sz="2000"/>
              <a:t>Informasi mengenai redaman serat, loss sambungan, loss konektor dan lokasi gangguan serta loss antara dua titik dapat ditentukan dari display ini</a:t>
            </a:r>
            <a:r>
              <a:rPr lang="id-ID" sz="2000"/>
              <a:t>. </a:t>
            </a:r>
            <a:endParaRPr lang="id-ID" sz="2000"/>
          </a:p>
        </p:txBody>
      </p:sp>
      <p:sp>
        <p:nvSpPr>
          <p:cNvPr id="8" name="Title 1"/>
          <p:cNvSpPr>
            <a:spLocks noGrp="1"/>
          </p:cNvSpPr>
          <p:nvPr>
            <p:ph type="title"/>
          </p:nvPr>
        </p:nvSpPr>
        <p:spPr>
          <a:xfrm>
            <a:off x="2904564" y="321582"/>
            <a:ext cx="9224683" cy="1325563"/>
          </a:xfrm>
        </p:spPr>
        <p:txBody>
          <a:bodyPr/>
          <a:lstStyle/>
          <a:p>
            <a:r>
              <a:rPr lang="id-ID">
                <a:solidFill>
                  <a:srgbClr val="002060"/>
                </a:solidFill>
              </a:rPr>
              <a:t>Alat Kerja Fiber Optic</a:t>
            </a:r>
            <a:endParaRPr lang="id-ID">
              <a:solidFill>
                <a:srgbClr val="002060"/>
              </a:solidFill>
            </a:endParaRPr>
          </a:p>
        </p:txBody>
      </p:sp>
      <p:sp>
        <p:nvSpPr>
          <p:cNvPr id="9" name="TextBox 8"/>
          <p:cNvSpPr txBox="1"/>
          <p:nvPr/>
        </p:nvSpPr>
        <p:spPr>
          <a:xfrm>
            <a:off x="259763" y="2734076"/>
            <a:ext cx="8628743" cy="1015659"/>
          </a:xfrm>
          <a:prstGeom prst="rect">
            <a:avLst/>
          </a:prstGeom>
          <a:noFill/>
        </p:spPr>
        <p:txBody>
          <a:bodyPr wrap="square" lIns="91436" tIns="45718" rIns="91436" bIns="45718" rtlCol="0">
            <a:spAutoFit/>
          </a:bodyPr>
          <a:lstStyle/>
          <a:p>
            <a:pPr algn="just"/>
            <a:r>
              <a:rPr lang="id-ID" sz="2000"/>
              <a:t>Memiliki fungsi untuk mengetahui seberapa kuat daya dari signal cahaya yang sudah masuk, OPM ini juga mempunyai interface FC yang langsung berhubungan dengan pathcore FC.</a:t>
            </a:r>
            <a:endParaRPr lang="id-ID" sz="2000"/>
          </a:p>
        </p:txBody>
      </p:sp>
      <p:sp>
        <p:nvSpPr>
          <p:cNvPr id="11" name="Content Placeholder 2"/>
          <p:cNvSpPr txBox="1"/>
          <p:nvPr/>
        </p:nvSpPr>
        <p:spPr>
          <a:xfrm>
            <a:off x="0" y="2193872"/>
            <a:ext cx="5513294" cy="540204"/>
          </a:xfrm>
          <a:prstGeom prst="rect">
            <a:avLst/>
          </a:prstGeom>
          <a:solidFill>
            <a:srgbClr val="002060"/>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d-ID">
                <a:solidFill>
                  <a:srgbClr val="FFFF00"/>
                </a:solidFill>
              </a:rPr>
              <a:t>Optical Power Meter/OPM</a:t>
            </a:r>
            <a:endParaRPr lang="id-ID">
              <a:solidFill>
                <a:srgbClr val="FFFF00"/>
              </a:solidFill>
            </a:endParaRPr>
          </a:p>
        </p:txBody>
      </p:sp>
      <p:pic>
        <p:nvPicPr>
          <p:cNvPr id="14" name="Picture 13"/>
          <p:cNvPicPr>
            <a:picLocks noChangeAspect="1"/>
          </p:cNvPicPr>
          <p:nvPr/>
        </p:nvPicPr>
        <p:blipFill rotWithShape="1">
          <a:blip r:embed="rId1">
            <a:extLst>
              <a:ext uri="{28A0092B-C50C-407E-A947-70E740481C1C}">
                <a14:useLocalDpi xmlns:a14="http://schemas.microsoft.com/office/drawing/2010/main" val="0"/>
              </a:ext>
            </a:extLst>
          </a:blip>
          <a:srcRect l="8831" r="13005" b="5180"/>
          <a:stretch>
            <a:fillRect/>
          </a:stretch>
        </p:blipFill>
        <p:spPr>
          <a:xfrm rot="2236723">
            <a:off x="9370814" y="1753192"/>
            <a:ext cx="2206183" cy="2336733"/>
          </a:xfrm>
          <a:prstGeom prst="rect">
            <a:avLst/>
          </a:prstGeom>
        </p:spPr>
      </p:pic>
      <p:pic>
        <p:nvPicPr>
          <p:cNvPr id="16" name="Picture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36323" y="4519361"/>
            <a:ext cx="2954367" cy="185755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821007"/>
            <a:ext cx="4141694" cy="540204"/>
          </a:xfrm>
          <a:solidFill>
            <a:srgbClr val="002060"/>
          </a:solidFill>
        </p:spPr>
        <p:txBody>
          <a:bodyPr/>
          <a:lstStyle/>
          <a:p>
            <a:pPr marL="0" indent="0">
              <a:buNone/>
            </a:pPr>
            <a:r>
              <a:rPr lang="id-ID">
                <a:solidFill>
                  <a:srgbClr val="FFFF00"/>
                </a:solidFill>
              </a:rPr>
              <a:t>Visual Fault Locator/VFL</a:t>
            </a:r>
            <a:endParaRPr lang="id-ID">
              <a:solidFill>
                <a:srgbClr val="FFFF00"/>
              </a:solidFill>
            </a:endParaRPr>
          </a:p>
        </p:txBody>
      </p:sp>
      <p:sp>
        <p:nvSpPr>
          <p:cNvPr id="6" name="TextBox 5"/>
          <p:cNvSpPr txBox="1"/>
          <p:nvPr/>
        </p:nvSpPr>
        <p:spPr>
          <a:xfrm>
            <a:off x="313512" y="4432481"/>
            <a:ext cx="7122711" cy="1477323"/>
          </a:xfrm>
          <a:prstGeom prst="rect">
            <a:avLst/>
          </a:prstGeom>
          <a:noFill/>
        </p:spPr>
        <p:txBody>
          <a:bodyPr wrap="square" lIns="91436" tIns="45718" rIns="91436" bIns="45718" rtlCol="0">
            <a:spAutoFit/>
          </a:bodyPr>
          <a:lstStyle/>
          <a:p>
            <a:pPr algn="just">
              <a:lnSpc>
                <a:spcPct val="90000"/>
              </a:lnSpc>
            </a:pPr>
            <a:r>
              <a:rPr lang="id-ID" sz="2000"/>
              <a:t>Alat ini sering disebut juga Laser fiber optic atau senter fiber optic. Fungsinya untuk melakukan pengetesan pada core fiber optic. Laser akan mengikuti serat Optik pada Kabel Fiber Optik dari POP Sampai Ke User (end to end) , bila core tidak bermasalah laser akan sampai pada titik tujuan. </a:t>
            </a:r>
            <a:endParaRPr lang="id-ID" sz="2000"/>
          </a:p>
        </p:txBody>
      </p:sp>
      <p:sp>
        <p:nvSpPr>
          <p:cNvPr id="8" name="Title 1"/>
          <p:cNvSpPr>
            <a:spLocks noGrp="1"/>
          </p:cNvSpPr>
          <p:nvPr>
            <p:ph type="title"/>
          </p:nvPr>
        </p:nvSpPr>
        <p:spPr>
          <a:xfrm>
            <a:off x="2904564" y="321582"/>
            <a:ext cx="9224683" cy="1325563"/>
          </a:xfrm>
        </p:spPr>
        <p:txBody>
          <a:bodyPr/>
          <a:lstStyle/>
          <a:p>
            <a:r>
              <a:rPr lang="id-ID">
                <a:solidFill>
                  <a:srgbClr val="002060"/>
                </a:solidFill>
              </a:rPr>
              <a:t>Alat Kerja Fiber Optic</a:t>
            </a:r>
            <a:endParaRPr lang="id-ID">
              <a:solidFill>
                <a:srgbClr val="002060"/>
              </a:solidFill>
            </a:endParaRPr>
          </a:p>
        </p:txBody>
      </p:sp>
      <p:sp>
        <p:nvSpPr>
          <p:cNvPr id="9" name="TextBox 8"/>
          <p:cNvSpPr txBox="1"/>
          <p:nvPr/>
        </p:nvSpPr>
        <p:spPr>
          <a:xfrm>
            <a:off x="259763" y="2734076"/>
            <a:ext cx="8628743" cy="707882"/>
          </a:xfrm>
          <a:prstGeom prst="rect">
            <a:avLst/>
          </a:prstGeom>
          <a:noFill/>
        </p:spPr>
        <p:txBody>
          <a:bodyPr wrap="square" lIns="91436" tIns="45718" rIns="91436" bIns="45718" rtlCol="0">
            <a:spAutoFit/>
          </a:bodyPr>
          <a:lstStyle/>
          <a:p>
            <a:pPr algn="just"/>
            <a:r>
              <a:rPr lang="id-ID" sz="2000"/>
              <a:t>Alat untuk mengetahui arah signal dengan penunjuk arah dan besar daya yang di laluinya.</a:t>
            </a:r>
            <a:endParaRPr lang="id-ID" sz="2000"/>
          </a:p>
        </p:txBody>
      </p:sp>
      <p:sp>
        <p:nvSpPr>
          <p:cNvPr id="11" name="Content Placeholder 2"/>
          <p:cNvSpPr txBox="1"/>
          <p:nvPr/>
        </p:nvSpPr>
        <p:spPr>
          <a:xfrm>
            <a:off x="0" y="2193872"/>
            <a:ext cx="4141694" cy="540204"/>
          </a:xfrm>
          <a:prstGeom prst="rect">
            <a:avLst/>
          </a:prstGeom>
          <a:solidFill>
            <a:srgbClr val="002060"/>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d-ID">
                <a:solidFill>
                  <a:srgbClr val="FFFF00"/>
                </a:solidFill>
              </a:rPr>
              <a:t>Optical Fiber Identifier/OFI</a:t>
            </a:r>
            <a:endParaRPr lang="id-ID">
              <a:solidFill>
                <a:srgbClr val="FFFF00"/>
              </a:solidFill>
            </a:endParaRPr>
          </a:p>
        </p:txBody>
      </p:sp>
      <p:pic>
        <p:nvPicPr>
          <p:cNvPr id="12" name="Picture 11"/>
          <p:cNvPicPr>
            <a:picLocks noChangeAspect="1"/>
          </p:cNvPicPr>
          <p:nvPr/>
        </p:nvPicPr>
        <p:blipFill rotWithShape="1">
          <a:blip r:embed="rId1" cstate="print">
            <a:extLst>
              <a:ext uri="{28A0092B-C50C-407E-A947-70E740481C1C}">
                <a14:useLocalDpi xmlns:a14="http://schemas.microsoft.com/office/drawing/2010/main" val="0"/>
              </a:ext>
            </a:extLst>
          </a:blip>
          <a:srcRect l="8524" r="20710"/>
          <a:stretch>
            <a:fillRect/>
          </a:stretch>
        </p:blipFill>
        <p:spPr>
          <a:xfrm>
            <a:off x="9113506" y="2096153"/>
            <a:ext cx="1558714" cy="1974199"/>
          </a:xfrm>
          <a:prstGeom prst="rect">
            <a:avLst/>
          </a:prstGeom>
        </p:spPr>
      </p:pic>
      <p:pic>
        <p:nvPicPr>
          <p:cNvPr id="17" name="Picture 16"/>
          <p:cNvPicPr>
            <a:picLocks noChangeAspect="1"/>
          </p:cNvPicPr>
          <p:nvPr/>
        </p:nvPicPr>
        <p:blipFill rotWithShape="1">
          <a:blip r:embed="rId2" cstate="print">
            <a:extLst>
              <a:ext uri="{28A0092B-C50C-407E-A947-70E740481C1C}">
                <a14:useLocalDpi xmlns:a14="http://schemas.microsoft.com/office/drawing/2010/main" val="0"/>
              </a:ext>
            </a:extLst>
          </a:blip>
          <a:srcRect r="3157"/>
          <a:stretch>
            <a:fillRect/>
          </a:stretch>
        </p:blipFill>
        <p:spPr>
          <a:xfrm rot="939022">
            <a:off x="8339498" y="4366879"/>
            <a:ext cx="2276783" cy="169013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57286" y="321582"/>
            <a:ext cx="5156200" cy="1325563"/>
          </a:xfrm>
        </p:spPr>
        <p:txBody>
          <a:bodyPr/>
          <a:lstStyle/>
          <a:p>
            <a:r>
              <a:rPr lang="id-ID">
                <a:solidFill>
                  <a:srgbClr val="002060"/>
                </a:solidFill>
              </a:rPr>
              <a:t>Review ...</a:t>
            </a:r>
            <a:endParaRPr lang="id-ID">
              <a:solidFill>
                <a:srgbClr val="002060"/>
              </a:solidFill>
            </a:endParaRPr>
          </a:p>
        </p:txBody>
      </p:sp>
      <p:sp>
        <p:nvSpPr>
          <p:cNvPr id="3" name="Content Placeholder 2"/>
          <p:cNvSpPr>
            <a:spLocks noGrp="1"/>
          </p:cNvSpPr>
          <p:nvPr>
            <p:ph idx="1"/>
          </p:nvPr>
        </p:nvSpPr>
        <p:spPr>
          <a:xfrm>
            <a:off x="0" y="1918158"/>
            <a:ext cx="2627086" cy="540204"/>
          </a:xfrm>
          <a:solidFill>
            <a:srgbClr val="002060"/>
          </a:solidFill>
        </p:spPr>
        <p:txBody>
          <a:bodyPr/>
          <a:lstStyle/>
          <a:p>
            <a:pPr marL="0" indent="0">
              <a:buNone/>
            </a:pPr>
            <a:r>
              <a:rPr lang="id-ID">
                <a:solidFill>
                  <a:srgbClr val="FFFF00"/>
                </a:solidFill>
              </a:rPr>
              <a:t>Fiber Optic ... ?</a:t>
            </a:r>
            <a:endParaRPr lang="id-ID">
              <a:solidFill>
                <a:srgbClr val="FFFF00"/>
              </a:solidFill>
            </a:endParaRPr>
          </a:p>
        </p:txBody>
      </p:sp>
      <p:sp>
        <p:nvSpPr>
          <p:cNvPr id="6" name="TextBox 5"/>
          <p:cNvSpPr txBox="1"/>
          <p:nvPr/>
        </p:nvSpPr>
        <p:spPr>
          <a:xfrm>
            <a:off x="286657" y="2458362"/>
            <a:ext cx="7696199" cy="4154980"/>
          </a:xfrm>
          <a:prstGeom prst="rect">
            <a:avLst/>
          </a:prstGeom>
          <a:noFill/>
        </p:spPr>
        <p:txBody>
          <a:bodyPr wrap="square" lIns="91436" tIns="45718" rIns="91436" bIns="45718" rtlCol="0">
            <a:spAutoFit/>
          </a:bodyPr>
          <a:lstStyle/>
          <a:p>
            <a:pPr marL="342900" indent="-342900" algn="just">
              <a:buFont typeface="Arial" panose="020B0604020202020204" pitchFamily="34" charset="0"/>
              <a:buChar char="•"/>
            </a:pPr>
            <a:r>
              <a:rPr lang="id-ID" sz="2200">
                <a:cs typeface="Arial" panose="020B0604020202020204" pitchFamily="34" charset="0"/>
              </a:rPr>
              <a:t>Media</a:t>
            </a:r>
            <a:r>
              <a:rPr lang="en-US" sz="2200">
                <a:cs typeface="Arial" panose="020B0604020202020204" pitchFamily="34" charset="0"/>
              </a:rPr>
              <a:t> </a:t>
            </a:r>
            <a:r>
              <a:rPr lang="en-US" sz="2200" err="1">
                <a:cs typeface="Arial" panose="020B0604020202020204" pitchFamily="34" charset="0"/>
              </a:rPr>
              <a:t>transmisi</a:t>
            </a:r>
            <a:r>
              <a:rPr lang="en-US" sz="2200">
                <a:cs typeface="Arial" panose="020B0604020202020204" pitchFamily="34" charset="0"/>
              </a:rPr>
              <a:t> </a:t>
            </a:r>
            <a:r>
              <a:rPr lang="id-ID" sz="2200">
                <a:cs typeface="Arial" panose="020B0604020202020204" pitchFamily="34" charset="0"/>
              </a:rPr>
              <a:t>berupa</a:t>
            </a:r>
            <a:r>
              <a:rPr lang="en-US" sz="2200">
                <a:cs typeface="Arial" panose="020B0604020202020204" pitchFamily="34" charset="0"/>
              </a:rPr>
              <a:t> </a:t>
            </a:r>
            <a:r>
              <a:rPr lang="en-US" sz="2200" dirty="0" err="1">
                <a:cs typeface="Arial" panose="020B0604020202020204" pitchFamily="34" charset="0"/>
              </a:rPr>
              <a:t>sejenis</a:t>
            </a:r>
            <a:r>
              <a:rPr lang="en-US" sz="2200" dirty="0">
                <a:cs typeface="Arial" panose="020B0604020202020204" pitchFamily="34" charset="0"/>
              </a:rPr>
              <a:t> </a:t>
            </a:r>
            <a:r>
              <a:rPr lang="en-US" sz="2200" dirty="0" err="1">
                <a:cs typeface="Arial" panose="020B0604020202020204" pitchFamily="34" charset="0"/>
              </a:rPr>
              <a:t>kabel</a:t>
            </a:r>
            <a:r>
              <a:rPr lang="en-US" sz="2200" dirty="0">
                <a:cs typeface="Arial" panose="020B0604020202020204" pitchFamily="34" charset="0"/>
              </a:rPr>
              <a:t> yang </a:t>
            </a:r>
            <a:r>
              <a:rPr lang="en-US" sz="2200" dirty="0" err="1">
                <a:cs typeface="Arial" panose="020B0604020202020204" pitchFamily="34" charset="0"/>
              </a:rPr>
              <a:t>terbuat</a:t>
            </a:r>
            <a:r>
              <a:rPr lang="en-US" sz="2200" dirty="0">
                <a:cs typeface="Arial" panose="020B0604020202020204" pitchFamily="34" charset="0"/>
              </a:rPr>
              <a:t> </a:t>
            </a:r>
            <a:r>
              <a:rPr lang="en-US" sz="2200" dirty="0" err="1">
                <a:cs typeface="Arial" panose="020B0604020202020204" pitchFamily="34" charset="0"/>
              </a:rPr>
              <a:t>dari</a:t>
            </a:r>
            <a:r>
              <a:rPr lang="en-US" sz="2200" dirty="0">
                <a:cs typeface="Arial" panose="020B0604020202020204" pitchFamily="34" charset="0"/>
              </a:rPr>
              <a:t> </a:t>
            </a:r>
            <a:r>
              <a:rPr lang="en-US" sz="2200" dirty="0" err="1">
                <a:cs typeface="Arial" panose="020B0604020202020204" pitchFamily="34" charset="0"/>
              </a:rPr>
              <a:t>kaca</a:t>
            </a:r>
            <a:r>
              <a:rPr lang="en-US" sz="2200" dirty="0">
                <a:cs typeface="Arial" panose="020B0604020202020204" pitchFamily="34" charset="0"/>
              </a:rPr>
              <a:t> </a:t>
            </a:r>
            <a:r>
              <a:rPr lang="en-US" sz="2200" dirty="0" err="1">
                <a:cs typeface="Arial" panose="020B0604020202020204" pitchFamily="34" charset="0"/>
              </a:rPr>
              <a:t>atau</a:t>
            </a:r>
            <a:r>
              <a:rPr lang="en-US" sz="2200" dirty="0">
                <a:cs typeface="Arial" panose="020B0604020202020204" pitchFamily="34" charset="0"/>
              </a:rPr>
              <a:t> plastic yang </a:t>
            </a:r>
            <a:r>
              <a:rPr lang="en-US" sz="2200" dirty="0" err="1">
                <a:cs typeface="Arial" panose="020B0604020202020204" pitchFamily="34" charset="0"/>
              </a:rPr>
              <a:t>sangat</a:t>
            </a:r>
            <a:r>
              <a:rPr lang="en-US" sz="2200" dirty="0">
                <a:cs typeface="Arial" panose="020B0604020202020204" pitchFamily="34" charset="0"/>
              </a:rPr>
              <a:t> </a:t>
            </a:r>
            <a:r>
              <a:rPr lang="en-US" sz="2200" dirty="0" err="1">
                <a:cs typeface="Arial" panose="020B0604020202020204" pitchFamily="34" charset="0"/>
              </a:rPr>
              <a:t>halus</a:t>
            </a:r>
            <a:r>
              <a:rPr lang="en-US" sz="2200" dirty="0">
                <a:cs typeface="Arial" panose="020B0604020202020204" pitchFamily="34" charset="0"/>
              </a:rPr>
              <a:t> </a:t>
            </a:r>
            <a:r>
              <a:rPr lang="en-US" sz="2200" dirty="0" err="1">
                <a:cs typeface="Arial" panose="020B0604020202020204" pitchFamily="34" charset="0"/>
              </a:rPr>
              <a:t>dan</a:t>
            </a:r>
            <a:r>
              <a:rPr lang="en-US" sz="2200" dirty="0">
                <a:cs typeface="Arial" panose="020B0604020202020204" pitchFamily="34" charset="0"/>
              </a:rPr>
              <a:t> </a:t>
            </a:r>
            <a:r>
              <a:rPr lang="en-US" sz="2200" dirty="0" err="1">
                <a:cs typeface="Arial" panose="020B0604020202020204" pitchFamily="34" charset="0"/>
              </a:rPr>
              <a:t>lebih</a:t>
            </a:r>
            <a:r>
              <a:rPr lang="en-US" sz="2200" dirty="0">
                <a:cs typeface="Arial" panose="020B0604020202020204" pitchFamily="34" charset="0"/>
              </a:rPr>
              <a:t> </a:t>
            </a:r>
            <a:r>
              <a:rPr lang="en-US" sz="2200" dirty="0" err="1">
                <a:cs typeface="Arial" panose="020B0604020202020204" pitchFamily="34" charset="0"/>
              </a:rPr>
              <a:t>kecil</a:t>
            </a:r>
            <a:r>
              <a:rPr lang="en-US" sz="2200" dirty="0">
                <a:cs typeface="Arial" panose="020B0604020202020204" pitchFamily="34" charset="0"/>
              </a:rPr>
              <a:t> </a:t>
            </a:r>
            <a:r>
              <a:rPr lang="en-US" sz="2200" dirty="0" err="1">
                <a:cs typeface="Arial" panose="020B0604020202020204" pitchFamily="34" charset="0"/>
              </a:rPr>
              <a:t>dari</a:t>
            </a:r>
            <a:r>
              <a:rPr lang="en-US" sz="2200" dirty="0">
                <a:cs typeface="Arial" panose="020B0604020202020204" pitchFamily="34" charset="0"/>
              </a:rPr>
              <a:t> </a:t>
            </a:r>
            <a:r>
              <a:rPr lang="en-US" sz="2200" err="1">
                <a:cs typeface="Arial" panose="020B0604020202020204" pitchFamily="34" charset="0"/>
              </a:rPr>
              <a:t>sehelai</a:t>
            </a:r>
            <a:r>
              <a:rPr lang="en-US" sz="2200">
                <a:cs typeface="Arial" panose="020B0604020202020204" pitchFamily="34" charset="0"/>
              </a:rPr>
              <a:t> rambut</a:t>
            </a:r>
            <a:endParaRPr lang="id-ID" sz="2200">
              <a:cs typeface="Arial" panose="020B0604020202020204" pitchFamily="34" charset="0"/>
            </a:endParaRPr>
          </a:p>
          <a:p>
            <a:pPr marL="342900" indent="-342900" algn="just">
              <a:buFont typeface="Arial" panose="020B0604020202020204" pitchFamily="34" charset="0"/>
              <a:buChar char="•"/>
            </a:pPr>
            <a:r>
              <a:rPr lang="id-ID" sz="2200">
                <a:cs typeface="Arial" panose="020B0604020202020204" pitchFamily="34" charset="0"/>
              </a:rPr>
              <a:t>D</a:t>
            </a:r>
            <a:r>
              <a:rPr lang="en-US" sz="2200">
                <a:cs typeface="Arial" panose="020B0604020202020204" pitchFamily="34" charset="0"/>
              </a:rPr>
              <a:t>igunakan </a:t>
            </a:r>
            <a:r>
              <a:rPr lang="en-US" sz="2200" dirty="0" err="1">
                <a:cs typeface="Arial" panose="020B0604020202020204" pitchFamily="34" charset="0"/>
              </a:rPr>
              <a:t>untuk</a:t>
            </a:r>
            <a:r>
              <a:rPr lang="en-US" sz="2200" dirty="0">
                <a:cs typeface="Arial" panose="020B0604020202020204" pitchFamily="34" charset="0"/>
              </a:rPr>
              <a:t> </a:t>
            </a:r>
            <a:r>
              <a:rPr lang="en-US" sz="2200" dirty="0" err="1">
                <a:cs typeface="Arial" panose="020B0604020202020204" pitchFamily="34" charset="0"/>
              </a:rPr>
              <a:t>mentransmisikan</a:t>
            </a:r>
            <a:r>
              <a:rPr lang="en-US" sz="2200" dirty="0">
                <a:cs typeface="Arial" panose="020B0604020202020204" pitchFamily="34" charset="0"/>
              </a:rPr>
              <a:t> </a:t>
            </a:r>
            <a:r>
              <a:rPr lang="en-US" sz="2200" dirty="0" err="1">
                <a:cs typeface="Arial" panose="020B0604020202020204" pitchFamily="34" charset="0"/>
              </a:rPr>
              <a:t>sinyal</a:t>
            </a:r>
            <a:r>
              <a:rPr lang="en-US" sz="2200" dirty="0">
                <a:cs typeface="Arial" panose="020B0604020202020204" pitchFamily="34" charset="0"/>
              </a:rPr>
              <a:t> </a:t>
            </a:r>
            <a:r>
              <a:rPr lang="en-US" sz="2200" dirty="0" err="1">
                <a:cs typeface="Arial" panose="020B0604020202020204" pitchFamily="34" charset="0"/>
              </a:rPr>
              <a:t>cahaya</a:t>
            </a:r>
            <a:r>
              <a:rPr lang="en-US" sz="2200" dirty="0">
                <a:cs typeface="Arial" panose="020B0604020202020204" pitchFamily="34" charset="0"/>
              </a:rPr>
              <a:t> </a:t>
            </a:r>
            <a:r>
              <a:rPr lang="en-US" sz="2200" dirty="0" err="1">
                <a:cs typeface="Arial" panose="020B0604020202020204" pitchFamily="34" charset="0"/>
              </a:rPr>
              <a:t>dari</a:t>
            </a:r>
            <a:r>
              <a:rPr lang="en-US" sz="2200" dirty="0">
                <a:cs typeface="Arial" panose="020B0604020202020204" pitchFamily="34" charset="0"/>
              </a:rPr>
              <a:t> </a:t>
            </a:r>
            <a:r>
              <a:rPr lang="en-US" sz="2200" dirty="0" err="1">
                <a:cs typeface="Arial" panose="020B0604020202020204" pitchFamily="34" charset="0"/>
              </a:rPr>
              <a:t>suatu</a:t>
            </a:r>
            <a:r>
              <a:rPr lang="en-US" sz="2200" dirty="0">
                <a:cs typeface="Arial" panose="020B0604020202020204" pitchFamily="34" charset="0"/>
              </a:rPr>
              <a:t> </a:t>
            </a:r>
            <a:r>
              <a:rPr lang="en-US" sz="2200" dirty="0" err="1">
                <a:cs typeface="Arial" panose="020B0604020202020204" pitchFamily="34" charset="0"/>
              </a:rPr>
              <a:t>tempat</a:t>
            </a:r>
            <a:r>
              <a:rPr lang="en-US" sz="2200" dirty="0">
                <a:cs typeface="Arial" panose="020B0604020202020204" pitchFamily="34" charset="0"/>
              </a:rPr>
              <a:t> </a:t>
            </a:r>
            <a:r>
              <a:rPr lang="en-US" sz="2200" dirty="0" err="1">
                <a:cs typeface="Arial" panose="020B0604020202020204" pitchFamily="34" charset="0"/>
              </a:rPr>
              <a:t>ke</a:t>
            </a:r>
            <a:r>
              <a:rPr lang="en-US" sz="2200" dirty="0">
                <a:cs typeface="Arial" panose="020B0604020202020204" pitchFamily="34" charset="0"/>
              </a:rPr>
              <a:t> </a:t>
            </a:r>
            <a:r>
              <a:rPr lang="en-US" sz="2200" dirty="0" err="1">
                <a:cs typeface="Arial" panose="020B0604020202020204" pitchFamily="34" charset="0"/>
              </a:rPr>
              <a:t>tempat</a:t>
            </a:r>
            <a:r>
              <a:rPr lang="en-US" sz="2200" dirty="0">
                <a:cs typeface="Arial" panose="020B0604020202020204" pitchFamily="34" charset="0"/>
              </a:rPr>
              <a:t> lain</a:t>
            </a:r>
            <a:r>
              <a:rPr lang="en-US" sz="2200">
                <a:cs typeface="Arial" panose="020B0604020202020204" pitchFamily="34" charset="0"/>
              </a:rPr>
              <a:t>. </a:t>
            </a:r>
            <a:endParaRPr lang="id-ID" sz="2200">
              <a:cs typeface="Arial" panose="020B0604020202020204" pitchFamily="34" charset="0"/>
            </a:endParaRPr>
          </a:p>
          <a:p>
            <a:pPr marL="342900" indent="-342900" algn="just">
              <a:buFont typeface="Arial" panose="020B0604020202020204" pitchFamily="34" charset="0"/>
              <a:buChar char="•"/>
            </a:pPr>
            <a:r>
              <a:rPr lang="en-US" sz="2200">
                <a:cs typeface="Arial" panose="020B0604020202020204" pitchFamily="34" charset="0"/>
              </a:rPr>
              <a:t>Sumber </a:t>
            </a:r>
            <a:r>
              <a:rPr lang="en-US" sz="2200" err="1">
                <a:cs typeface="Arial" panose="020B0604020202020204" pitchFamily="34" charset="0"/>
              </a:rPr>
              <a:t>cahaya</a:t>
            </a:r>
            <a:r>
              <a:rPr lang="en-US" sz="2200">
                <a:cs typeface="Arial" panose="020B0604020202020204" pitchFamily="34" charset="0"/>
              </a:rPr>
              <a:t> adalah </a:t>
            </a:r>
            <a:r>
              <a:rPr lang="en-US" sz="2200" dirty="0">
                <a:cs typeface="Arial" panose="020B0604020202020204" pitchFamily="34" charset="0"/>
              </a:rPr>
              <a:t>laser </a:t>
            </a:r>
            <a:r>
              <a:rPr lang="en-US" sz="2200" dirty="0" err="1">
                <a:cs typeface="Arial" panose="020B0604020202020204" pitchFamily="34" charset="0"/>
              </a:rPr>
              <a:t>atau</a:t>
            </a:r>
            <a:r>
              <a:rPr lang="en-US" sz="2200" dirty="0">
                <a:cs typeface="Arial" panose="020B0604020202020204" pitchFamily="34" charset="0"/>
              </a:rPr>
              <a:t> LED. </a:t>
            </a:r>
            <a:r>
              <a:rPr lang="en-US" sz="2200" dirty="0" err="1">
                <a:cs typeface="Arial" panose="020B0604020202020204" pitchFamily="34" charset="0"/>
              </a:rPr>
              <a:t>Kabel</a:t>
            </a:r>
            <a:r>
              <a:rPr lang="en-US" sz="2200" dirty="0">
                <a:cs typeface="Arial" panose="020B0604020202020204" pitchFamily="34" charset="0"/>
              </a:rPr>
              <a:t> </a:t>
            </a:r>
            <a:r>
              <a:rPr lang="en-US" sz="2200" err="1">
                <a:cs typeface="Arial" panose="020B0604020202020204" pitchFamily="34" charset="0"/>
              </a:rPr>
              <a:t>ini</a:t>
            </a:r>
            <a:r>
              <a:rPr lang="en-US" sz="2200">
                <a:cs typeface="Arial" panose="020B0604020202020204" pitchFamily="34" charset="0"/>
              </a:rPr>
              <a:t> </a:t>
            </a:r>
            <a:endParaRPr lang="id-ID" sz="2200">
              <a:cs typeface="Arial" panose="020B0604020202020204" pitchFamily="34" charset="0"/>
            </a:endParaRPr>
          </a:p>
          <a:p>
            <a:pPr marL="342900" indent="-342900" algn="just">
              <a:buFont typeface="Arial" panose="020B0604020202020204" pitchFamily="34" charset="0"/>
              <a:buChar char="•"/>
            </a:pPr>
            <a:r>
              <a:rPr lang="id-ID" sz="2200">
                <a:cs typeface="Arial" panose="020B0604020202020204" pitchFamily="34" charset="0"/>
              </a:rPr>
              <a:t>B</a:t>
            </a:r>
            <a:r>
              <a:rPr lang="en-US" sz="2200">
                <a:cs typeface="Arial" panose="020B0604020202020204" pitchFamily="34" charset="0"/>
              </a:rPr>
              <a:t>erdiameter </a:t>
            </a:r>
            <a:r>
              <a:rPr lang="en-US" sz="2200" dirty="0" err="1">
                <a:cs typeface="Arial" panose="020B0604020202020204" pitchFamily="34" charset="0"/>
              </a:rPr>
              <a:t>lebih</a:t>
            </a:r>
            <a:r>
              <a:rPr lang="en-US" sz="2200" dirty="0">
                <a:cs typeface="Arial" panose="020B0604020202020204" pitchFamily="34" charset="0"/>
              </a:rPr>
              <a:t> </a:t>
            </a:r>
            <a:r>
              <a:rPr lang="en-US" sz="2200" dirty="0" err="1">
                <a:cs typeface="Arial" panose="020B0604020202020204" pitchFamily="34" charset="0"/>
              </a:rPr>
              <a:t>kurang</a:t>
            </a:r>
            <a:r>
              <a:rPr lang="en-US" sz="2200" dirty="0">
                <a:cs typeface="Arial" panose="020B0604020202020204" pitchFamily="34" charset="0"/>
              </a:rPr>
              <a:t> </a:t>
            </a:r>
            <a:r>
              <a:rPr lang="en-US" sz="2200">
                <a:cs typeface="Arial" panose="020B0604020202020204" pitchFamily="34" charset="0"/>
              </a:rPr>
              <a:t>120 micrometer</a:t>
            </a:r>
            <a:endParaRPr lang="id-ID" sz="2200">
              <a:cs typeface="Arial" panose="020B0604020202020204" pitchFamily="34" charset="0"/>
            </a:endParaRPr>
          </a:p>
          <a:p>
            <a:pPr marL="342900" indent="-342900" algn="just">
              <a:buFont typeface="Arial" panose="020B0604020202020204" pitchFamily="34" charset="0"/>
              <a:buChar char="•"/>
            </a:pPr>
            <a:r>
              <a:rPr lang="en-US" sz="2200">
                <a:cs typeface="Arial" panose="020B0604020202020204" pitchFamily="34" charset="0"/>
              </a:rPr>
              <a:t>Cahaya </a:t>
            </a:r>
            <a:r>
              <a:rPr lang="en-US" sz="2200" dirty="0">
                <a:cs typeface="Arial" panose="020B0604020202020204" pitchFamily="34" charset="0"/>
              </a:rPr>
              <a:t>yang </a:t>
            </a:r>
            <a:r>
              <a:rPr lang="en-US" sz="2200" dirty="0" err="1">
                <a:cs typeface="Arial" panose="020B0604020202020204" pitchFamily="34" charset="0"/>
              </a:rPr>
              <a:t>ada</a:t>
            </a:r>
            <a:r>
              <a:rPr lang="en-US" sz="2200" dirty="0">
                <a:cs typeface="Arial" panose="020B0604020202020204" pitchFamily="34" charset="0"/>
              </a:rPr>
              <a:t> di </a:t>
            </a:r>
            <a:r>
              <a:rPr lang="en-US" sz="2200" dirty="0" err="1">
                <a:cs typeface="Arial" panose="020B0604020202020204" pitchFamily="34" charset="0"/>
              </a:rPr>
              <a:t>dalam</a:t>
            </a:r>
            <a:r>
              <a:rPr lang="en-US" sz="2200" dirty="0">
                <a:cs typeface="Arial" panose="020B0604020202020204" pitchFamily="34" charset="0"/>
              </a:rPr>
              <a:t> </a:t>
            </a:r>
            <a:r>
              <a:rPr lang="en-US" sz="2200" dirty="0" err="1">
                <a:cs typeface="Arial" panose="020B0604020202020204" pitchFamily="34" charset="0"/>
              </a:rPr>
              <a:t>serat</a:t>
            </a:r>
            <a:r>
              <a:rPr lang="en-US" sz="2200" dirty="0">
                <a:cs typeface="Arial" panose="020B0604020202020204" pitchFamily="34" charset="0"/>
              </a:rPr>
              <a:t> </a:t>
            </a:r>
            <a:r>
              <a:rPr lang="en-US" sz="2200" dirty="0" err="1">
                <a:cs typeface="Arial" panose="020B0604020202020204" pitchFamily="34" charset="0"/>
              </a:rPr>
              <a:t>optik</a:t>
            </a:r>
            <a:r>
              <a:rPr lang="en-US" sz="2200" dirty="0">
                <a:cs typeface="Arial" panose="020B0604020202020204" pitchFamily="34" charset="0"/>
              </a:rPr>
              <a:t> </a:t>
            </a:r>
            <a:r>
              <a:rPr lang="en-US" sz="2200" dirty="0" err="1">
                <a:cs typeface="Arial" panose="020B0604020202020204" pitchFamily="34" charset="0"/>
              </a:rPr>
              <a:t>tidak</a:t>
            </a:r>
            <a:r>
              <a:rPr lang="en-US" sz="2200" dirty="0">
                <a:cs typeface="Arial" panose="020B0604020202020204" pitchFamily="34" charset="0"/>
              </a:rPr>
              <a:t> </a:t>
            </a:r>
            <a:r>
              <a:rPr lang="en-US" sz="2200" dirty="0" err="1">
                <a:cs typeface="Arial" panose="020B0604020202020204" pitchFamily="34" charset="0"/>
              </a:rPr>
              <a:t>keluar</a:t>
            </a:r>
            <a:r>
              <a:rPr lang="en-US" sz="2200" dirty="0">
                <a:cs typeface="Arial" panose="020B0604020202020204" pitchFamily="34" charset="0"/>
              </a:rPr>
              <a:t> </a:t>
            </a:r>
            <a:r>
              <a:rPr lang="en-US" sz="2200" dirty="0" err="1">
                <a:cs typeface="Arial" panose="020B0604020202020204" pitchFamily="34" charset="0"/>
              </a:rPr>
              <a:t>karena</a:t>
            </a:r>
            <a:r>
              <a:rPr lang="en-US" sz="2200" dirty="0">
                <a:cs typeface="Arial" panose="020B0604020202020204" pitchFamily="34" charset="0"/>
              </a:rPr>
              <a:t> </a:t>
            </a:r>
            <a:r>
              <a:rPr lang="en-US" sz="2200" dirty="0" err="1">
                <a:cs typeface="Arial" panose="020B0604020202020204" pitchFamily="34" charset="0"/>
              </a:rPr>
              <a:t>indeks</a:t>
            </a:r>
            <a:r>
              <a:rPr lang="en-US" sz="2200" dirty="0">
                <a:cs typeface="Arial" panose="020B0604020202020204" pitchFamily="34" charset="0"/>
              </a:rPr>
              <a:t> bias </a:t>
            </a:r>
            <a:r>
              <a:rPr lang="en-US" sz="2200" dirty="0" err="1">
                <a:cs typeface="Arial" panose="020B0604020202020204" pitchFamily="34" charset="0"/>
              </a:rPr>
              <a:t>dari</a:t>
            </a:r>
            <a:r>
              <a:rPr lang="en-US" sz="2200" dirty="0">
                <a:cs typeface="Arial" panose="020B0604020202020204" pitchFamily="34" charset="0"/>
              </a:rPr>
              <a:t> </a:t>
            </a:r>
            <a:r>
              <a:rPr lang="en-US" sz="2200" dirty="0" err="1">
                <a:cs typeface="Arial" panose="020B0604020202020204" pitchFamily="34" charset="0"/>
              </a:rPr>
              <a:t>kaca</a:t>
            </a:r>
            <a:r>
              <a:rPr lang="en-US" sz="2200" dirty="0">
                <a:cs typeface="Arial" panose="020B0604020202020204" pitchFamily="34" charset="0"/>
              </a:rPr>
              <a:t> </a:t>
            </a:r>
            <a:r>
              <a:rPr lang="en-US" sz="2200" dirty="0" err="1">
                <a:cs typeface="Arial" panose="020B0604020202020204" pitchFamily="34" charset="0"/>
              </a:rPr>
              <a:t>lebih</a:t>
            </a:r>
            <a:r>
              <a:rPr lang="en-US" sz="2200" dirty="0">
                <a:cs typeface="Arial" panose="020B0604020202020204" pitchFamily="34" charset="0"/>
              </a:rPr>
              <a:t> </a:t>
            </a:r>
            <a:r>
              <a:rPr lang="en-US" sz="2200" dirty="0" err="1">
                <a:cs typeface="Arial" panose="020B0604020202020204" pitchFamily="34" charset="0"/>
              </a:rPr>
              <a:t>besar</a:t>
            </a:r>
            <a:r>
              <a:rPr lang="en-US" sz="2200" dirty="0">
                <a:cs typeface="Arial" panose="020B0604020202020204" pitchFamily="34" charset="0"/>
              </a:rPr>
              <a:t> </a:t>
            </a:r>
            <a:r>
              <a:rPr lang="en-US" sz="2200" dirty="0" err="1">
                <a:cs typeface="Arial" panose="020B0604020202020204" pitchFamily="34" charset="0"/>
              </a:rPr>
              <a:t>daripada</a:t>
            </a:r>
            <a:r>
              <a:rPr lang="en-US" sz="2200" dirty="0">
                <a:cs typeface="Arial" panose="020B0604020202020204" pitchFamily="34" charset="0"/>
              </a:rPr>
              <a:t> </a:t>
            </a:r>
            <a:r>
              <a:rPr lang="en-US" sz="2200" dirty="0" err="1">
                <a:cs typeface="Arial" panose="020B0604020202020204" pitchFamily="34" charset="0"/>
              </a:rPr>
              <a:t>indeks</a:t>
            </a:r>
            <a:r>
              <a:rPr lang="en-US" sz="2200" dirty="0">
                <a:cs typeface="Arial" panose="020B0604020202020204" pitchFamily="34" charset="0"/>
              </a:rPr>
              <a:t> bias </a:t>
            </a:r>
            <a:r>
              <a:rPr lang="en-US" sz="2200" dirty="0" err="1">
                <a:cs typeface="Arial" panose="020B0604020202020204" pitchFamily="34" charset="0"/>
              </a:rPr>
              <a:t>dari</a:t>
            </a:r>
            <a:r>
              <a:rPr lang="en-US" sz="2200" dirty="0">
                <a:cs typeface="Arial" panose="020B0604020202020204" pitchFamily="34" charset="0"/>
              </a:rPr>
              <a:t> </a:t>
            </a:r>
            <a:r>
              <a:rPr lang="en-US" sz="2200" dirty="0" err="1">
                <a:cs typeface="Arial" panose="020B0604020202020204" pitchFamily="34" charset="0"/>
              </a:rPr>
              <a:t>udara</a:t>
            </a:r>
            <a:r>
              <a:rPr lang="en-US" sz="2200" dirty="0">
                <a:cs typeface="Arial" panose="020B0604020202020204" pitchFamily="34" charset="0"/>
              </a:rPr>
              <a:t>, </a:t>
            </a:r>
            <a:r>
              <a:rPr lang="en-US" sz="2200" dirty="0" err="1">
                <a:cs typeface="Arial" panose="020B0604020202020204" pitchFamily="34" charset="0"/>
              </a:rPr>
              <a:t>karena</a:t>
            </a:r>
            <a:r>
              <a:rPr lang="en-US" sz="2200" dirty="0">
                <a:cs typeface="Arial" panose="020B0604020202020204" pitchFamily="34" charset="0"/>
              </a:rPr>
              <a:t> laser </a:t>
            </a:r>
            <a:r>
              <a:rPr lang="en-US" sz="2200" dirty="0" err="1">
                <a:cs typeface="Arial" panose="020B0604020202020204" pitchFamily="34" charset="0"/>
              </a:rPr>
              <a:t>mempunyai</a:t>
            </a:r>
            <a:r>
              <a:rPr lang="en-US" sz="2200" dirty="0">
                <a:cs typeface="Arial" panose="020B0604020202020204" pitchFamily="34" charset="0"/>
              </a:rPr>
              <a:t> </a:t>
            </a:r>
            <a:r>
              <a:rPr lang="en-US" sz="2200" dirty="0" err="1">
                <a:cs typeface="Arial" panose="020B0604020202020204" pitchFamily="34" charset="0"/>
              </a:rPr>
              <a:t>spektrum</a:t>
            </a:r>
            <a:r>
              <a:rPr lang="en-US" sz="2200" dirty="0">
                <a:cs typeface="Arial" panose="020B0604020202020204" pitchFamily="34" charset="0"/>
              </a:rPr>
              <a:t> yang </a:t>
            </a:r>
            <a:r>
              <a:rPr lang="en-US" sz="2200" dirty="0" err="1">
                <a:cs typeface="Arial" panose="020B0604020202020204" pitchFamily="34" charset="0"/>
              </a:rPr>
              <a:t>sangat</a:t>
            </a:r>
            <a:r>
              <a:rPr lang="en-US" sz="2200" dirty="0">
                <a:cs typeface="Arial" panose="020B0604020202020204" pitchFamily="34" charset="0"/>
              </a:rPr>
              <a:t> </a:t>
            </a:r>
            <a:r>
              <a:rPr lang="en-US" sz="2200" dirty="0" err="1">
                <a:cs typeface="Arial" panose="020B0604020202020204" pitchFamily="34" charset="0"/>
              </a:rPr>
              <a:t>sempit</a:t>
            </a:r>
            <a:r>
              <a:rPr lang="en-US" sz="2200" dirty="0">
                <a:cs typeface="Arial" panose="020B0604020202020204" pitchFamily="34" charset="0"/>
              </a:rPr>
              <a:t>. </a:t>
            </a:r>
            <a:r>
              <a:rPr lang="en-US" sz="2200" dirty="0" err="1">
                <a:cs typeface="Arial" panose="020B0604020202020204" pitchFamily="34" charset="0"/>
              </a:rPr>
              <a:t>Kecepatan</a:t>
            </a:r>
            <a:r>
              <a:rPr lang="en-US" sz="2200" dirty="0">
                <a:cs typeface="Arial" panose="020B0604020202020204" pitchFamily="34" charset="0"/>
              </a:rPr>
              <a:t> </a:t>
            </a:r>
            <a:r>
              <a:rPr lang="en-US" sz="2200" dirty="0" err="1">
                <a:cs typeface="Arial" panose="020B0604020202020204" pitchFamily="34" charset="0"/>
              </a:rPr>
              <a:t>transmisi</a:t>
            </a:r>
            <a:r>
              <a:rPr lang="en-US" sz="2200" dirty="0">
                <a:cs typeface="Arial" panose="020B0604020202020204" pitchFamily="34" charset="0"/>
              </a:rPr>
              <a:t> </a:t>
            </a:r>
            <a:r>
              <a:rPr lang="en-US" sz="2200" dirty="0" err="1">
                <a:cs typeface="Arial" panose="020B0604020202020204" pitchFamily="34" charset="0"/>
              </a:rPr>
              <a:t>serat</a:t>
            </a:r>
            <a:r>
              <a:rPr lang="en-US" sz="2200" dirty="0">
                <a:cs typeface="Arial" panose="020B0604020202020204" pitchFamily="34" charset="0"/>
              </a:rPr>
              <a:t> </a:t>
            </a:r>
            <a:r>
              <a:rPr lang="en-US" sz="2200" dirty="0" err="1">
                <a:cs typeface="Arial" panose="020B0604020202020204" pitchFamily="34" charset="0"/>
              </a:rPr>
              <a:t>optik</a:t>
            </a:r>
            <a:r>
              <a:rPr lang="en-US" sz="2200" dirty="0">
                <a:cs typeface="Arial" panose="020B0604020202020204" pitchFamily="34" charset="0"/>
              </a:rPr>
              <a:t> </a:t>
            </a:r>
            <a:r>
              <a:rPr lang="en-US" sz="2200" dirty="0" err="1">
                <a:cs typeface="Arial" panose="020B0604020202020204" pitchFamily="34" charset="0"/>
              </a:rPr>
              <a:t>sangat</a:t>
            </a:r>
            <a:r>
              <a:rPr lang="en-US" sz="2200" dirty="0">
                <a:cs typeface="Arial" panose="020B0604020202020204" pitchFamily="34" charset="0"/>
              </a:rPr>
              <a:t> </a:t>
            </a:r>
            <a:r>
              <a:rPr lang="en-US" sz="2200" dirty="0" err="1">
                <a:cs typeface="Arial" panose="020B0604020202020204" pitchFamily="34" charset="0"/>
              </a:rPr>
              <a:t>tinggi</a:t>
            </a:r>
            <a:r>
              <a:rPr lang="en-US" sz="2200" dirty="0">
                <a:cs typeface="Arial" panose="020B0604020202020204" pitchFamily="34" charset="0"/>
              </a:rPr>
              <a:t> </a:t>
            </a:r>
            <a:r>
              <a:rPr lang="en-US" sz="2200" dirty="0" err="1">
                <a:cs typeface="Arial" panose="020B0604020202020204" pitchFamily="34" charset="0"/>
              </a:rPr>
              <a:t>sehingga</a:t>
            </a:r>
            <a:r>
              <a:rPr lang="en-US" sz="2200" dirty="0">
                <a:cs typeface="Arial" panose="020B0604020202020204" pitchFamily="34" charset="0"/>
              </a:rPr>
              <a:t> </a:t>
            </a:r>
            <a:r>
              <a:rPr lang="en-US" sz="2200" dirty="0" err="1">
                <a:cs typeface="Arial" panose="020B0604020202020204" pitchFamily="34" charset="0"/>
              </a:rPr>
              <a:t>sangat</a:t>
            </a:r>
            <a:r>
              <a:rPr lang="en-US" sz="2200" dirty="0">
                <a:cs typeface="Arial" panose="020B0604020202020204" pitchFamily="34" charset="0"/>
              </a:rPr>
              <a:t> </a:t>
            </a:r>
            <a:r>
              <a:rPr lang="en-US" sz="2200" dirty="0" err="1">
                <a:cs typeface="Arial" panose="020B0604020202020204" pitchFamily="34" charset="0"/>
              </a:rPr>
              <a:t>bagus</a:t>
            </a:r>
            <a:r>
              <a:rPr lang="en-US" sz="2200" dirty="0">
                <a:cs typeface="Arial" panose="020B0604020202020204" pitchFamily="34" charset="0"/>
              </a:rPr>
              <a:t> </a:t>
            </a:r>
            <a:r>
              <a:rPr lang="en-US" sz="2200" dirty="0" err="1">
                <a:cs typeface="Arial" panose="020B0604020202020204" pitchFamily="34" charset="0"/>
              </a:rPr>
              <a:t>digunakan</a:t>
            </a:r>
            <a:r>
              <a:rPr lang="en-US" sz="2200" dirty="0">
                <a:cs typeface="Arial" panose="020B0604020202020204" pitchFamily="34" charset="0"/>
              </a:rPr>
              <a:t> </a:t>
            </a:r>
            <a:r>
              <a:rPr lang="en-US" sz="2200" dirty="0" err="1">
                <a:cs typeface="Arial" panose="020B0604020202020204" pitchFamily="34" charset="0"/>
              </a:rPr>
              <a:t>sebagai</a:t>
            </a:r>
            <a:r>
              <a:rPr lang="en-US" sz="2200" dirty="0">
                <a:cs typeface="Arial" panose="020B0604020202020204" pitchFamily="34" charset="0"/>
              </a:rPr>
              <a:t> </a:t>
            </a:r>
            <a:r>
              <a:rPr lang="en-US" sz="2200" err="1">
                <a:cs typeface="Arial" panose="020B0604020202020204" pitchFamily="34" charset="0"/>
              </a:rPr>
              <a:t>saluran</a:t>
            </a:r>
            <a:r>
              <a:rPr lang="en-US" sz="2200">
                <a:cs typeface="Arial" panose="020B0604020202020204" pitchFamily="34" charset="0"/>
              </a:rPr>
              <a:t> komunikasi</a:t>
            </a:r>
            <a:endParaRPr lang="id-ID" sz="2200" dirty="0">
              <a:cs typeface="Arial" panose="020B0604020202020204" pitchFamily="34" charset="0"/>
            </a:endParaRPr>
          </a:p>
        </p:txBody>
      </p:sp>
      <p:pic>
        <p:nvPicPr>
          <p:cNvPr id="7" name="Picture 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8269513" y="2458362"/>
            <a:ext cx="2765328" cy="337163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2904564" y="321582"/>
            <a:ext cx="9224683" cy="1325563"/>
          </a:xfrm>
        </p:spPr>
        <p:txBody>
          <a:bodyPr/>
          <a:lstStyle/>
          <a:p>
            <a:r>
              <a:rPr lang="id-ID">
                <a:solidFill>
                  <a:srgbClr val="002060"/>
                </a:solidFill>
              </a:rPr>
              <a:t>Perangkat Aktif Fiber Optic</a:t>
            </a:r>
            <a:endParaRPr lang="id-ID">
              <a:solidFill>
                <a:srgbClr val="002060"/>
              </a:solidFill>
            </a:endParaRPr>
          </a:p>
        </p:txBody>
      </p:sp>
      <p:sp>
        <p:nvSpPr>
          <p:cNvPr id="9" name="TextBox 8"/>
          <p:cNvSpPr txBox="1"/>
          <p:nvPr/>
        </p:nvSpPr>
        <p:spPr>
          <a:xfrm>
            <a:off x="259763" y="2734076"/>
            <a:ext cx="6167931" cy="3170095"/>
          </a:xfrm>
          <a:prstGeom prst="rect">
            <a:avLst/>
          </a:prstGeom>
          <a:noFill/>
        </p:spPr>
        <p:txBody>
          <a:bodyPr wrap="square" lIns="91436" tIns="45718" rIns="91436" bIns="45718" rtlCol="0">
            <a:spAutoFit/>
          </a:bodyPr>
          <a:lstStyle/>
          <a:p>
            <a:pPr algn="just"/>
            <a:r>
              <a:rPr lang="id-ID" sz="2000"/>
              <a:t>Jenis switch yang memiliki fitur-fitur yang handal yang mampu mendukung kinerja switch dalam jaringan network komputer dan dilengkapi dengan fitur popular yakni fitur Virtual LAN atau VLAN yang membuat switch ini dapat terhubung pada segment LAN secara bersamaan yang dapat dipakai lebih dari 1 LAN dan fiur monitoring yang fungsinya dapat melakukan konfigurasi IP address bahkan juga dapat melakukan pengecekan transfer data melalui IP address, atau melakui protocol SNMP atau program monitoring lainnya</a:t>
            </a:r>
            <a:endParaRPr lang="id-ID" sz="2000"/>
          </a:p>
        </p:txBody>
      </p:sp>
      <p:sp>
        <p:nvSpPr>
          <p:cNvPr id="11" name="Content Placeholder 2"/>
          <p:cNvSpPr txBox="1"/>
          <p:nvPr/>
        </p:nvSpPr>
        <p:spPr>
          <a:xfrm>
            <a:off x="0" y="2193872"/>
            <a:ext cx="4141694" cy="540204"/>
          </a:xfrm>
          <a:prstGeom prst="rect">
            <a:avLst/>
          </a:prstGeom>
          <a:solidFill>
            <a:srgbClr val="002060"/>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d-ID">
                <a:solidFill>
                  <a:srgbClr val="FFFF00"/>
                </a:solidFill>
              </a:rPr>
              <a:t>Managed Switch</a:t>
            </a:r>
            <a:endParaRPr lang="id-ID">
              <a:solidFill>
                <a:srgbClr val="FFFF00"/>
              </a:solidFill>
            </a:endParaRPr>
          </a:p>
        </p:txBody>
      </p:sp>
      <p:pic>
        <p:nvPicPr>
          <p:cNvPr id="4" name="Picture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6794127" y="2872348"/>
            <a:ext cx="4762500" cy="21621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2904564" y="321582"/>
            <a:ext cx="9224683" cy="1325563"/>
          </a:xfrm>
        </p:spPr>
        <p:txBody>
          <a:bodyPr/>
          <a:lstStyle/>
          <a:p>
            <a:r>
              <a:rPr lang="id-ID">
                <a:solidFill>
                  <a:srgbClr val="002060"/>
                </a:solidFill>
              </a:rPr>
              <a:t>Perangkat Aktif Fiber Optic</a:t>
            </a:r>
            <a:endParaRPr lang="id-ID">
              <a:solidFill>
                <a:srgbClr val="002060"/>
              </a:solidFill>
            </a:endParaRPr>
          </a:p>
        </p:txBody>
      </p:sp>
      <p:sp>
        <p:nvSpPr>
          <p:cNvPr id="9" name="TextBox 8"/>
          <p:cNvSpPr txBox="1"/>
          <p:nvPr/>
        </p:nvSpPr>
        <p:spPr>
          <a:xfrm>
            <a:off x="259763" y="2734076"/>
            <a:ext cx="6167931" cy="3477871"/>
          </a:xfrm>
          <a:prstGeom prst="rect">
            <a:avLst/>
          </a:prstGeom>
          <a:noFill/>
        </p:spPr>
        <p:txBody>
          <a:bodyPr wrap="square" lIns="91436" tIns="45718" rIns="91436" bIns="45718" rtlCol="0">
            <a:spAutoFit/>
          </a:bodyPr>
          <a:lstStyle/>
          <a:p>
            <a:pPr algn="just"/>
            <a:r>
              <a:rPr lang="id-ID" sz="2000"/>
              <a:t>Perangkat jaringan yang dapat menghubungkan dua jenis jaringan berbeda melalui media seperti twisted pair dengan kabel fiber optic. Terdapat dua jenis media converter berdasarkan jenis kabel fiber optic yaitu :</a:t>
            </a:r>
            <a:endParaRPr lang="id-ID" sz="2000"/>
          </a:p>
          <a:p>
            <a:pPr marL="342900" indent="-342900" algn="just">
              <a:buFont typeface="Arial" panose="020B0604020202020204" pitchFamily="34" charset="0"/>
              <a:buChar char="•"/>
            </a:pPr>
            <a:r>
              <a:rPr lang="id-ID" sz="2000"/>
              <a:t>Single Mode, memiliki kemampuan jarak tempuh sampai dengan 100 KM dengan panjang gelombang 1550 nm dan core 9/125 micron</a:t>
            </a:r>
            <a:endParaRPr lang="id-ID" sz="2000"/>
          </a:p>
          <a:p>
            <a:pPr marL="342900" indent="-342900" algn="just">
              <a:buFont typeface="Arial" panose="020B0604020202020204" pitchFamily="34" charset="0"/>
              <a:buChar char="•"/>
            </a:pPr>
            <a:r>
              <a:rPr lang="id-ID" sz="2000"/>
              <a:t>Multimode, memiliki kemampuan jarak tempuh yang terbatas maksimal 550 meter dengan panjang gelombang 1300 nanometer dan core 50/125 micron, biasanya digunakan untuk jaringan lokal</a:t>
            </a:r>
            <a:endParaRPr lang="id-ID" sz="2000"/>
          </a:p>
        </p:txBody>
      </p:sp>
      <p:sp>
        <p:nvSpPr>
          <p:cNvPr id="11" name="Content Placeholder 2"/>
          <p:cNvSpPr txBox="1"/>
          <p:nvPr/>
        </p:nvSpPr>
        <p:spPr>
          <a:xfrm>
            <a:off x="0" y="2193872"/>
            <a:ext cx="4141694" cy="540204"/>
          </a:xfrm>
          <a:prstGeom prst="rect">
            <a:avLst/>
          </a:prstGeom>
          <a:solidFill>
            <a:srgbClr val="002060"/>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d-ID">
                <a:solidFill>
                  <a:srgbClr val="FFFF00"/>
                </a:solidFill>
              </a:rPr>
              <a:t>Media Converter</a:t>
            </a:r>
            <a:endParaRPr lang="id-ID">
              <a:solidFill>
                <a:srgbClr val="FFFF00"/>
              </a:solidFill>
            </a:endParaRPr>
          </a:p>
        </p:txBody>
      </p:sp>
      <p:pic>
        <p:nvPicPr>
          <p:cNvPr id="6" name="Picture 5"/>
          <p:cNvPicPr>
            <a:picLocks noChangeAspect="1"/>
          </p:cNvPicPr>
          <p:nvPr/>
        </p:nvPicPr>
        <p:blipFill rotWithShape="1">
          <a:blip r:embed="rId1">
            <a:extLst>
              <a:ext uri="{28A0092B-C50C-407E-A947-70E740481C1C}">
                <a14:useLocalDpi xmlns:a14="http://schemas.microsoft.com/office/drawing/2010/main" val="0"/>
              </a:ext>
            </a:extLst>
          </a:blip>
          <a:srcRect l="9374" t="4902" r="6448" b="7756"/>
          <a:stretch>
            <a:fillRect/>
          </a:stretch>
        </p:blipFill>
        <p:spPr>
          <a:xfrm>
            <a:off x="7087340" y="2734076"/>
            <a:ext cx="3902661" cy="303703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9"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animEffect transition="in" filter="dissolv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2904564" y="321582"/>
            <a:ext cx="9224683" cy="1325563"/>
          </a:xfrm>
        </p:spPr>
        <p:txBody>
          <a:bodyPr/>
          <a:lstStyle/>
          <a:p>
            <a:r>
              <a:rPr lang="id-ID">
                <a:solidFill>
                  <a:srgbClr val="002060"/>
                </a:solidFill>
              </a:rPr>
              <a:t>Perangkat Aktif Fiber Optic</a:t>
            </a:r>
            <a:endParaRPr lang="id-ID">
              <a:solidFill>
                <a:srgbClr val="002060"/>
              </a:solidFill>
            </a:endParaRPr>
          </a:p>
        </p:txBody>
      </p:sp>
      <p:sp>
        <p:nvSpPr>
          <p:cNvPr id="9" name="TextBox 8"/>
          <p:cNvSpPr txBox="1"/>
          <p:nvPr/>
        </p:nvSpPr>
        <p:spPr>
          <a:xfrm>
            <a:off x="259763" y="2734076"/>
            <a:ext cx="5334213" cy="3785648"/>
          </a:xfrm>
          <a:prstGeom prst="rect">
            <a:avLst/>
          </a:prstGeom>
          <a:noFill/>
        </p:spPr>
        <p:txBody>
          <a:bodyPr wrap="square" lIns="91436" tIns="45718" rIns="91436" bIns="45718" rtlCol="0">
            <a:spAutoFit/>
          </a:bodyPr>
          <a:lstStyle/>
          <a:p>
            <a:pPr algn="just"/>
            <a:r>
              <a:rPr lang="id-ID" sz="2000"/>
              <a:t>Menyediakan </a:t>
            </a:r>
            <a:r>
              <a:rPr lang="id-ID" sz="2000" i="1"/>
              <a:t>interface </a:t>
            </a:r>
            <a:r>
              <a:rPr lang="id-ID" sz="2000"/>
              <a:t>antara jaringan optik dengan pelanggan. Sinyal optik yang ditransmisikan melalui ODN diubah oleh ONU menjadi sinyal elektrik yang diperlukan untuk </a:t>
            </a:r>
            <a:r>
              <a:rPr lang="id-ID" sz="2000" i="1"/>
              <a:t>service </a:t>
            </a:r>
            <a:r>
              <a:rPr lang="id-ID" sz="2000"/>
              <a:t>pelanggan. Pada arsitektur FTTx, ONU diletakkan di sisi pelanggan. Memilik beberapa fungsi yaitu :</a:t>
            </a:r>
            <a:endParaRPr lang="id-ID" sz="2000"/>
          </a:p>
          <a:p>
            <a:pPr marL="342900" indent="-342900" algn="just">
              <a:buFont typeface="Arial" panose="020B0604020202020204" pitchFamily="34" charset="0"/>
              <a:buChar char="•"/>
            </a:pPr>
            <a:r>
              <a:rPr lang="id-ID" sz="2000"/>
              <a:t>Konversi layanan sinyal optik menjadi sinyal elektrik</a:t>
            </a:r>
            <a:endParaRPr lang="id-ID" sz="2000"/>
          </a:p>
          <a:p>
            <a:pPr marL="342900" indent="-342900" algn="just">
              <a:buFont typeface="Arial" panose="020B0604020202020204" pitchFamily="34" charset="0"/>
              <a:buChar char="•"/>
            </a:pPr>
            <a:r>
              <a:rPr lang="id-ID" sz="2000"/>
              <a:t>Sebagai alat demultiplexer layanan</a:t>
            </a:r>
            <a:endParaRPr lang="id-ID" sz="2000"/>
          </a:p>
          <a:p>
            <a:pPr marL="342900" indent="-342900" algn="just">
              <a:buFont typeface="Arial" panose="020B0604020202020204" pitchFamily="34" charset="0"/>
              <a:buChar char="•"/>
            </a:pPr>
            <a:r>
              <a:rPr lang="id-ID" sz="2000"/>
              <a:t>Output dapat berupa voice, video dan data internet</a:t>
            </a:r>
            <a:endParaRPr lang="id-ID" sz="2000"/>
          </a:p>
        </p:txBody>
      </p:sp>
      <p:sp>
        <p:nvSpPr>
          <p:cNvPr id="11" name="Content Placeholder 2"/>
          <p:cNvSpPr txBox="1"/>
          <p:nvPr/>
        </p:nvSpPr>
        <p:spPr>
          <a:xfrm>
            <a:off x="0" y="2193872"/>
            <a:ext cx="4141694" cy="540204"/>
          </a:xfrm>
          <a:prstGeom prst="rect">
            <a:avLst/>
          </a:prstGeom>
          <a:solidFill>
            <a:srgbClr val="002060"/>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d-ID">
                <a:solidFill>
                  <a:srgbClr val="FFFF00"/>
                </a:solidFill>
              </a:rPr>
              <a:t>Optical Network Unit/ONU</a:t>
            </a:r>
            <a:endParaRPr lang="id-ID">
              <a:solidFill>
                <a:srgbClr val="FFFF00"/>
              </a:solidFill>
            </a:endParaRPr>
          </a:p>
        </p:txBody>
      </p:sp>
      <p:pic>
        <p:nvPicPr>
          <p:cNvPr id="7" name="Picture 6"/>
          <p:cNvPicPr>
            <a:picLocks noChangeAspect="1"/>
          </p:cNvPicPr>
          <p:nvPr/>
        </p:nvPicPr>
        <p:blipFill rotWithShape="1">
          <a:blip r:embed="rId1" cstate="print">
            <a:extLst>
              <a:ext uri="{28A0092B-C50C-407E-A947-70E740481C1C}">
                <a14:useLocalDpi xmlns:a14="http://schemas.microsoft.com/office/drawing/2010/main" val="0"/>
              </a:ext>
            </a:extLst>
          </a:blip>
          <a:srcRect l="13425" t="7829" r="21688" b="27020"/>
          <a:stretch>
            <a:fillRect/>
          </a:stretch>
        </p:blipFill>
        <p:spPr>
          <a:xfrm>
            <a:off x="6841714" y="2734076"/>
            <a:ext cx="3808357" cy="254926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9"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animEffect transition="in" filter="dissolv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2904564" y="321582"/>
            <a:ext cx="9224683" cy="1325563"/>
          </a:xfrm>
        </p:spPr>
        <p:txBody>
          <a:bodyPr/>
          <a:lstStyle/>
          <a:p>
            <a:r>
              <a:rPr lang="id-ID">
                <a:solidFill>
                  <a:srgbClr val="002060"/>
                </a:solidFill>
              </a:rPr>
              <a:t>Perangkat Aktif Fiber Optic</a:t>
            </a:r>
            <a:endParaRPr lang="id-ID">
              <a:solidFill>
                <a:srgbClr val="002060"/>
              </a:solidFill>
            </a:endParaRPr>
          </a:p>
        </p:txBody>
      </p:sp>
      <p:sp>
        <p:nvSpPr>
          <p:cNvPr id="9" name="TextBox 8"/>
          <p:cNvSpPr txBox="1"/>
          <p:nvPr/>
        </p:nvSpPr>
        <p:spPr>
          <a:xfrm>
            <a:off x="300104" y="2460712"/>
            <a:ext cx="10914743" cy="3783330"/>
          </a:xfrm>
          <a:prstGeom prst="rect">
            <a:avLst/>
          </a:prstGeom>
          <a:noFill/>
        </p:spPr>
        <p:txBody>
          <a:bodyPr wrap="square" lIns="91436" tIns="45718" rIns="91436" bIns="45718" rtlCol="0">
            <a:spAutoFit/>
          </a:bodyPr>
          <a:lstStyle/>
          <a:p>
            <a:pPr algn="just"/>
            <a:r>
              <a:rPr lang="id-ID" sz="2000"/>
              <a:t>Merupakan jaringan point-to-multipoint berbasis fiber optik yang memiliki elemen pembagi optik (Optical Splitter) yang berfungsi sebagai penyalur data pada beberapa tujuan. Elemen pembagi tersebut bersifat pasif artinya tidak melakukan manipulasi sinyal seperti penguatan sinyal optik terdapat pada OLT. Memiliki karakteristik sebagai berikut : </a:t>
            </a:r>
            <a:endParaRPr lang="id-ID" sz="2000"/>
          </a:p>
          <a:p>
            <a:pPr marL="342900" indent="-342900" algn="just">
              <a:buFont typeface="Arial" panose="020B0604020202020204" pitchFamily="34" charset="0"/>
              <a:buChar char="•"/>
            </a:pPr>
            <a:r>
              <a:rPr lang="id-ID" sz="2000"/>
              <a:t>Teknologi yang digunakan yaitu WDM, </a:t>
            </a:r>
            <a:r>
              <a:rPr lang="id-ID" sz="2000" i="1"/>
              <a:t>wavelength division multiplexer</a:t>
            </a:r>
            <a:r>
              <a:rPr lang="id-ID" sz="2000"/>
              <a:t>, memungkinkan terjadinya berbagai layanan yang menggunakan satu jalur kabel. </a:t>
            </a:r>
            <a:endParaRPr lang="id-ID" sz="2000"/>
          </a:p>
          <a:p>
            <a:pPr marL="342900" indent="-342900" algn="just">
              <a:buFont typeface="Arial" panose="020B0604020202020204" pitchFamily="34" charset="0"/>
              <a:buChar char="•"/>
            </a:pPr>
            <a:r>
              <a:rPr lang="id-ID" sz="2000"/>
              <a:t>Sinyal downstream dan upstream merupakan dua buah sinyal yang memiliki panjang gelombang berbeda dan dilewatkan dalam jalur yang sama. Sinyal tersebut dipisahkan dan digabungkan kembali pada ujung jaringan baik dari provider maupun pelanggan.</a:t>
            </a:r>
            <a:endParaRPr lang="id-ID" sz="2000"/>
          </a:p>
          <a:p>
            <a:pPr marL="342900" indent="-342900" algn="just">
              <a:buFont typeface="Arial" panose="020B0604020202020204" pitchFamily="34" charset="0"/>
              <a:buChar char="•"/>
            </a:pPr>
            <a:r>
              <a:rPr lang="id-ID" sz="2000"/>
              <a:t>Memiliki bandwidth yang tingga dan jarak yang jauh (20 km – 30 km) dan biasa digunakan untuk jaringan metro atau mobile backhaul yaitu koneksi antar core network.</a:t>
            </a:r>
            <a:endParaRPr lang="id-ID" sz="2000"/>
          </a:p>
          <a:p>
            <a:pPr marL="342900" indent="-342900" algn="just">
              <a:buFont typeface="Arial" panose="020B0604020202020204" pitchFamily="34" charset="0"/>
              <a:buChar char="•"/>
            </a:pPr>
            <a:r>
              <a:rPr lang="id-ID" sz="2000"/>
              <a:t>Terdapat dua standar yaitu ITU (GPON) dan IEEE (GE-PON).</a:t>
            </a:r>
            <a:endParaRPr lang="en-US" altLang="id-ID" sz="2000"/>
          </a:p>
        </p:txBody>
      </p:sp>
      <p:sp>
        <p:nvSpPr>
          <p:cNvPr id="11" name="Content Placeholder 2"/>
          <p:cNvSpPr txBox="1"/>
          <p:nvPr/>
        </p:nvSpPr>
        <p:spPr>
          <a:xfrm>
            <a:off x="0" y="1920508"/>
            <a:ext cx="4464425" cy="540204"/>
          </a:xfrm>
          <a:prstGeom prst="rect">
            <a:avLst/>
          </a:prstGeom>
          <a:solidFill>
            <a:srgbClr val="002060"/>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d-ID">
                <a:solidFill>
                  <a:srgbClr val="FFFF00"/>
                </a:solidFill>
              </a:rPr>
              <a:t>Passive Optical Network/PON</a:t>
            </a:r>
            <a:endParaRPr lang="id-ID">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2904564" y="321582"/>
            <a:ext cx="9224683" cy="1325563"/>
          </a:xfrm>
        </p:spPr>
        <p:txBody>
          <a:bodyPr/>
          <a:lstStyle/>
          <a:p>
            <a:r>
              <a:rPr lang="id-ID">
                <a:solidFill>
                  <a:srgbClr val="002060"/>
                </a:solidFill>
              </a:rPr>
              <a:t>Perangkat Aktif Fiber Optic</a:t>
            </a:r>
            <a:endParaRPr lang="id-ID">
              <a:solidFill>
                <a:srgbClr val="002060"/>
              </a:solidFill>
            </a:endParaRPr>
          </a:p>
        </p:txBody>
      </p:sp>
      <p:sp>
        <p:nvSpPr>
          <p:cNvPr id="9" name="TextBox 8"/>
          <p:cNvSpPr txBox="1"/>
          <p:nvPr/>
        </p:nvSpPr>
        <p:spPr>
          <a:xfrm>
            <a:off x="138738" y="2465034"/>
            <a:ext cx="7485744" cy="4398645"/>
          </a:xfrm>
          <a:prstGeom prst="rect">
            <a:avLst/>
          </a:prstGeom>
          <a:noFill/>
        </p:spPr>
        <p:txBody>
          <a:bodyPr wrap="square" lIns="91436" tIns="45718" rIns="91436" bIns="45718" rtlCol="0">
            <a:spAutoFit/>
          </a:bodyPr>
          <a:lstStyle/>
          <a:p>
            <a:pPr algn="just"/>
            <a:r>
              <a:rPr lang="id-ID" sz="2000"/>
              <a:t>Merupakan salah satu teknologi PON yang dikembangkan oleh ITU-T via G.984. Standar G.984 mendukung bit rate yang lebih tinggi, perbaikan keamanan dan pilihan protokol layer 2 (ATM, GEM atau ethernet). Pendistribusian sinyal dari sentral ke end user menggunakan pasif splitter (1:2, 1:4, 1:8, 1:16, 1:32, 1:64). Komponen GPON terdiri dari :</a:t>
            </a:r>
            <a:endParaRPr lang="id-ID" sz="2000"/>
          </a:p>
          <a:p>
            <a:pPr marL="342900" indent="-342900" algn="just">
              <a:buFont typeface="Arial" panose="020B0604020202020204" pitchFamily="34" charset="0"/>
              <a:buChar char="•"/>
            </a:pPr>
            <a:r>
              <a:rPr lang="id-ID" sz="2000"/>
              <a:t>Optical Line Terminal (OLT)</a:t>
            </a:r>
            <a:endParaRPr lang="id-ID" sz="2000"/>
          </a:p>
          <a:p>
            <a:pPr marL="342900" indent="-342900" algn="just">
              <a:buFont typeface="Arial" panose="020B0604020202020204" pitchFamily="34" charset="0"/>
              <a:buChar char="•"/>
            </a:pPr>
            <a:r>
              <a:rPr lang="id-ID" sz="2000"/>
              <a:t>Optical Distribution Network (ODN)</a:t>
            </a:r>
            <a:endParaRPr lang="id-ID" sz="2000"/>
          </a:p>
          <a:p>
            <a:pPr marL="342900" indent="-342900" algn="just">
              <a:buFont typeface="Arial" panose="020B0604020202020204" pitchFamily="34" charset="0"/>
              <a:buChar char="•"/>
            </a:pPr>
            <a:r>
              <a:rPr lang="id-ID" sz="2000"/>
              <a:t>Optical Network Unit (ONU) atau Optical Network Termination (ONT)</a:t>
            </a:r>
            <a:endParaRPr lang="id-ID" sz="2000"/>
          </a:p>
          <a:p>
            <a:pPr marL="342900" indent="-342900" algn="just">
              <a:buFont typeface="Arial" panose="020B0604020202020204" pitchFamily="34" charset="0"/>
              <a:buChar char="•"/>
            </a:pPr>
            <a:r>
              <a:rPr lang="id-ID" sz="2000"/>
              <a:t>Network Management System, perangkat lunak untuk mengontrol dan mengkonfigurasi perangkat GPON. Konfigurasi yang dapat dilakukan yaitu OLT dan ONU/ONT.</a:t>
            </a:r>
            <a:endParaRPr lang="id-ID" sz="2000"/>
          </a:p>
          <a:p>
            <a:pPr marL="342900" indent="-342900" algn="just">
              <a:buFont typeface="Arial" panose="020B0604020202020204" pitchFamily="34" charset="0"/>
              <a:buChar char="•"/>
            </a:pPr>
            <a:r>
              <a:rPr lang="en-US" altLang="id-ID" sz="2000"/>
              <a:t>Maksimal 128 user per 1 SFP.</a:t>
            </a:r>
            <a:endParaRPr lang="en-US" altLang="id-ID" sz="2000"/>
          </a:p>
        </p:txBody>
      </p:sp>
      <p:sp>
        <p:nvSpPr>
          <p:cNvPr id="11" name="Content Placeholder 2"/>
          <p:cNvSpPr txBox="1"/>
          <p:nvPr/>
        </p:nvSpPr>
        <p:spPr>
          <a:xfrm>
            <a:off x="0" y="1920508"/>
            <a:ext cx="5849471" cy="540204"/>
          </a:xfrm>
          <a:prstGeom prst="rect">
            <a:avLst/>
          </a:prstGeom>
          <a:solidFill>
            <a:srgbClr val="002060"/>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d-ID">
                <a:solidFill>
                  <a:srgbClr val="FFFF00"/>
                </a:solidFill>
              </a:rPr>
              <a:t>Gigabit Passive Optical Network/GPON</a:t>
            </a:r>
            <a:endParaRPr lang="id-ID">
              <a:solidFill>
                <a:srgbClr val="FFFF00"/>
              </a:solidFill>
            </a:endParaRPr>
          </a:p>
        </p:txBody>
      </p:sp>
      <p:pic>
        <p:nvPicPr>
          <p:cNvPr id="2" name="Picture 1"/>
          <p:cNvPicPr>
            <a:picLocks noChangeAspect="1"/>
          </p:cNvPicPr>
          <p:nvPr/>
        </p:nvPicPr>
        <p:blipFill rotWithShape="1">
          <a:blip r:embed="rId1">
            <a:extLst>
              <a:ext uri="{28A0092B-C50C-407E-A947-70E740481C1C}">
                <a14:useLocalDpi xmlns:a14="http://schemas.microsoft.com/office/drawing/2010/main" val="0"/>
              </a:ext>
            </a:extLst>
          </a:blip>
          <a:srcRect l="2092" t="36079" r="2222" b="35686"/>
          <a:stretch>
            <a:fillRect/>
          </a:stretch>
        </p:blipFill>
        <p:spPr>
          <a:xfrm>
            <a:off x="7732059" y="2294166"/>
            <a:ext cx="4397188" cy="129753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2904564" y="321582"/>
            <a:ext cx="9224683" cy="1325563"/>
          </a:xfrm>
        </p:spPr>
        <p:txBody>
          <a:bodyPr/>
          <a:lstStyle/>
          <a:p>
            <a:r>
              <a:rPr lang="id-ID">
                <a:solidFill>
                  <a:srgbClr val="002060"/>
                </a:solidFill>
              </a:rPr>
              <a:t>Perangkat Aktif Fiber Optic</a:t>
            </a:r>
            <a:endParaRPr lang="id-ID">
              <a:solidFill>
                <a:srgbClr val="002060"/>
              </a:solidFill>
            </a:endParaRPr>
          </a:p>
        </p:txBody>
      </p:sp>
      <p:sp>
        <p:nvSpPr>
          <p:cNvPr id="9" name="TextBox 8"/>
          <p:cNvSpPr txBox="1"/>
          <p:nvPr/>
        </p:nvSpPr>
        <p:spPr>
          <a:xfrm>
            <a:off x="138738" y="2465034"/>
            <a:ext cx="5589709" cy="3785648"/>
          </a:xfrm>
          <a:prstGeom prst="rect">
            <a:avLst/>
          </a:prstGeom>
          <a:noFill/>
        </p:spPr>
        <p:txBody>
          <a:bodyPr wrap="square" lIns="91436" tIns="45718" rIns="91436" bIns="45718" rtlCol="0">
            <a:spAutoFit/>
          </a:bodyPr>
          <a:lstStyle/>
          <a:p>
            <a:pPr algn="just"/>
            <a:r>
              <a:rPr lang="id-ID" sz="2000"/>
              <a:t>Karakteristik dari GPON :</a:t>
            </a:r>
            <a:endParaRPr lang="id-ID" sz="2000"/>
          </a:p>
          <a:p>
            <a:pPr marL="342900" indent="-342900" algn="just">
              <a:buFont typeface="Arial" panose="020B0604020202020204" pitchFamily="34" charset="0"/>
              <a:buChar char="•"/>
            </a:pPr>
            <a:r>
              <a:rPr lang="id-ID" sz="2000"/>
              <a:t>Berdasarkan TDMA (time division multiple access), sehingga mendukung T1, E1 dan DS3.</a:t>
            </a:r>
            <a:endParaRPr lang="id-ID" sz="2000"/>
          </a:p>
          <a:p>
            <a:pPr marL="342900" indent="-342900" algn="just">
              <a:buFont typeface="Arial" panose="020B0604020202020204" pitchFamily="34" charset="0"/>
              <a:buChar char="•"/>
            </a:pPr>
            <a:r>
              <a:rPr lang="id-ID" sz="2000"/>
              <a:t>Downstream 2.488 Gbps menggunakan teknik broadcast dan upstream 1.244 Gbps menggunakan TDMA sebagai multiple access upstream.</a:t>
            </a:r>
            <a:endParaRPr lang="id-ID" sz="2000"/>
          </a:p>
          <a:p>
            <a:pPr marL="342900" indent="-342900" algn="just">
              <a:buFont typeface="Arial" panose="020B0604020202020204" pitchFamily="34" charset="0"/>
              <a:buChar char="•"/>
            </a:pPr>
            <a:r>
              <a:rPr lang="id-ID" sz="2000"/>
              <a:t>Panjang gelombang downstream yang digunakan yaitu 1490 nm untuk data dan voip, 1550 untuk menyalurkan IPTV</a:t>
            </a:r>
            <a:endParaRPr lang="id-ID" sz="2000"/>
          </a:p>
          <a:p>
            <a:pPr marL="342900" indent="-342900" algn="just">
              <a:buFont typeface="Arial" panose="020B0604020202020204" pitchFamily="34" charset="0"/>
              <a:buChar char="•"/>
            </a:pPr>
            <a:r>
              <a:rPr lang="id-ID" sz="2000"/>
              <a:t>Panjang gelombang upstream yang digunakan yaitu 1310 nm untuk layanan triple play.</a:t>
            </a:r>
            <a:endParaRPr lang="id-ID" sz="2000"/>
          </a:p>
        </p:txBody>
      </p:sp>
      <p:sp>
        <p:nvSpPr>
          <p:cNvPr id="11" name="Content Placeholder 2"/>
          <p:cNvSpPr txBox="1"/>
          <p:nvPr/>
        </p:nvSpPr>
        <p:spPr>
          <a:xfrm>
            <a:off x="0" y="1920508"/>
            <a:ext cx="5849471" cy="540204"/>
          </a:xfrm>
          <a:prstGeom prst="rect">
            <a:avLst/>
          </a:prstGeom>
          <a:solidFill>
            <a:srgbClr val="002060"/>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d-ID">
                <a:solidFill>
                  <a:srgbClr val="FFFF00"/>
                </a:solidFill>
              </a:rPr>
              <a:t>Gigabit Passive Optical Network/GPON</a:t>
            </a:r>
            <a:endParaRPr lang="id-ID">
              <a:solidFill>
                <a:srgbClr val="FFFF00"/>
              </a:solidFill>
            </a:endParaRPr>
          </a:p>
        </p:txBody>
      </p:sp>
      <p:pic>
        <p:nvPicPr>
          <p:cNvPr id="3" name="Picture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5988209" y="1920508"/>
            <a:ext cx="5621385" cy="344451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2904564" y="321582"/>
            <a:ext cx="9224683" cy="1325563"/>
          </a:xfrm>
        </p:spPr>
        <p:txBody>
          <a:bodyPr/>
          <a:lstStyle/>
          <a:p>
            <a:r>
              <a:rPr lang="id-ID">
                <a:solidFill>
                  <a:srgbClr val="002060"/>
                </a:solidFill>
              </a:rPr>
              <a:t>Perangkat Aktif Fiber Optic</a:t>
            </a:r>
            <a:endParaRPr lang="id-ID">
              <a:solidFill>
                <a:srgbClr val="002060"/>
              </a:solidFill>
            </a:endParaRPr>
          </a:p>
        </p:txBody>
      </p:sp>
      <p:sp>
        <p:nvSpPr>
          <p:cNvPr id="9" name="TextBox 8"/>
          <p:cNvSpPr txBox="1"/>
          <p:nvPr/>
        </p:nvSpPr>
        <p:spPr>
          <a:xfrm>
            <a:off x="259762" y="2734076"/>
            <a:ext cx="7593320" cy="3785648"/>
          </a:xfrm>
          <a:prstGeom prst="rect">
            <a:avLst/>
          </a:prstGeom>
          <a:noFill/>
        </p:spPr>
        <p:txBody>
          <a:bodyPr wrap="square" lIns="91436" tIns="45718" rIns="91436" bIns="45718" rtlCol="0">
            <a:spAutoFit/>
          </a:bodyPr>
          <a:lstStyle/>
          <a:p>
            <a:pPr algn="just"/>
            <a:r>
              <a:rPr lang="id-ID" sz="2000"/>
              <a:t>merupakan teknik akses optik kecepatan tinggi yang telah distandarisasi menurut IEEE 802.3ah EFM (Ethernet in the First Mile) sehingga dapat digunakan pada konfigurasi point to multipoint.  Pendistribusian sinyal dari sentral ke end user menggunakan pasif splitter (1:2, 1:4, 1:8, 1:16, 1:32). Komponen GPON terdiri dari :</a:t>
            </a:r>
            <a:endParaRPr lang="id-ID" sz="2000"/>
          </a:p>
          <a:p>
            <a:pPr marL="342900" indent="-342900" algn="just">
              <a:buFont typeface="Arial" panose="020B0604020202020204" pitchFamily="34" charset="0"/>
              <a:buChar char="•"/>
            </a:pPr>
            <a:r>
              <a:rPr lang="id-ID" sz="2000"/>
              <a:t>Optical Line Terminal (OLT)</a:t>
            </a:r>
            <a:endParaRPr lang="id-ID" sz="2000"/>
          </a:p>
          <a:p>
            <a:pPr marL="342900" indent="-342900" algn="just">
              <a:buFont typeface="Arial" panose="020B0604020202020204" pitchFamily="34" charset="0"/>
              <a:buChar char="•"/>
            </a:pPr>
            <a:r>
              <a:rPr lang="id-ID" sz="2000"/>
              <a:t>Optical Distribution Network (ODN)</a:t>
            </a:r>
            <a:endParaRPr lang="id-ID" sz="2000"/>
          </a:p>
          <a:p>
            <a:pPr marL="342900" indent="-342900" algn="just">
              <a:buFont typeface="Arial" panose="020B0604020202020204" pitchFamily="34" charset="0"/>
              <a:buChar char="•"/>
            </a:pPr>
            <a:r>
              <a:rPr lang="id-ID" sz="2000"/>
              <a:t>Optical Network Unit (ONU) atau Optical Network Termination (ONT)</a:t>
            </a:r>
            <a:endParaRPr lang="id-ID" sz="2000"/>
          </a:p>
          <a:p>
            <a:pPr marL="342900" indent="-342900" algn="just">
              <a:buFont typeface="Arial" panose="020B0604020202020204" pitchFamily="34" charset="0"/>
              <a:buChar char="•"/>
            </a:pPr>
            <a:r>
              <a:rPr lang="id-ID" sz="2000"/>
              <a:t>Network Management System, perangkat lunak untuk mengontrol dan mengkonfigurasi perangkat GEPON. Konfigurasi yang dapat dilakukan yaitu OLT dan ONU/ONT.</a:t>
            </a:r>
            <a:endParaRPr lang="id-ID" sz="2000"/>
          </a:p>
        </p:txBody>
      </p:sp>
      <p:sp>
        <p:nvSpPr>
          <p:cNvPr id="11" name="Content Placeholder 2"/>
          <p:cNvSpPr txBox="1"/>
          <p:nvPr/>
        </p:nvSpPr>
        <p:spPr>
          <a:xfrm>
            <a:off x="-1" y="2193872"/>
            <a:ext cx="8014448" cy="540204"/>
          </a:xfrm>
          <a:prstGeom prst="rect">
            <a:avLst/>
          </a:prstGeom>
          <a:solidFill>
            <a:srgbClr val="002060"/>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d-ID">
                <a:solidFill>
                  <a:srgbClr val="FFFF00"/>
                </a:solidFill>
              </a:rPr>
              <a:t>Gigabit Ethernet Passive Optical Network/GE-PON</a:t>
            </a:r>
            <a:endParaRPr lang="id-ID">
              <a:solidFill>
                <a:srgbClr val="FFFF00"/>
              </a:solidFill>
            </a:endParaRPr>
          </a:p>
        </p:txBody>
      </p:sp>
      <p:pic>
        <p:nvPicPr>
          <p:cNvPr id="6" name="Picture 5"/>
          <p:cNvPicPr>
            <a:picLocks noChangeAspect="1"/>
          </p:cNvPicPr>
          <p:nvPr/>
        </p:nvPicPr>
        <p:blipFill rotWithShape="1">
          <a:blip r:embed="rId1" cstate="print">
            <a:extLst>
              <a:ext uri="{28A0092B-C50C-407E-A947-70E740481C1C}">
                <a14:useLocalDpi xmlns:a14="http://schemas.microsoft.com/office/drawing/2010/main" val="0"/>
              </a:ext>
            </a:extLst>
          </a:blip>
          <a:srcRect l="6354" t="23737" r="3409" b="26262"/>
          <a:stretch>
            <a:fillRect/>
          </a:stretch>
        </p:blipFill>
        <p:spPr>
          <a:xfrm>
            <a:off x="8112845" y="3253786"/>
            <a:ext cx="3717116" cy="137311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9"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animEffect transition="in" filter="dissolv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2904564" y="321582"/>
            <a:ext cx="9224683" cy="1325563"/>
          </a:xfrm>
        </p:spPr>
        <p:txBody>
          <a:bodyPr/>
          <a:lstStyle/>
          <a:p>
            <a:r>
              <a:rPr lang="id-ID">
                <a:solidFill>
                  <a:srgbClr val="002060"/>
                </a:solidFill>
              </a:rPr>
              <a:t>Perangkat Aktif Fiber Optic</a:t>
            </a:r>
            <a:endParaRPr lang="id-ID">
              <a:solidFill>
                <a:srgbClr val="002060"/>
              </a:solidFill>
            </a:endParaRPr>
          </a:p>
        </p:txBody>
      </p:sp>
      <p:sp>
        <p:nvSpPr>
          <p:cNvPr id="9" name="TextBox 8"/>
          <p:cNvSpPr txBox="1"/>
          <p:nvPr/>
        </p:nvSpPr>
        <p:spPr>
          <a:xfrm>
            <a:off x="98396" y="2734076"/>
            <a:ext cx="11627439" cy="4401201"/>
          </a:xfrm>
          <a:prstGeom prst="rect">
            <a:avLst/>
          </a:prstGeom>
          <a:noFill/>
        </p:spPr>
        <p:txBody>
          <a:bodyPr wrap="square" lIns="91436" tIns="45718" rIns="91436" bIns="45718" rtlCol="0">
            <a:spAutoFit/>
          </a:bodyPr>
          <a:lstStyle/>
          <a:p>
            <a:pPr algn="just"/>
            <a:r>
              <a:rPr lang="id-ID" sz="2000"/>
              <a:t>Karakteristik GE-PON :</a:t>
            </a:r>
            <a:endParaRPr lang="id-ID" sz="2000"/>
          </a:p>
          <a:p>
            <a:pPr marL="342900" indent="-342900" algn="just">
              <a:buFont typeface="Arial" panose="020B0604020202020204" pitchFamily="34" charset="0"/>
              <a:buChar char="•"/>
            </a:pPr>
            <a:r>
              <a:rPr lang="id-ID" sz="2000"/>
              <a:t>Menggunakan struktur enkapsulasi ethernet untuk komunikasi pada layer 2</a:t>
            </a:r>
            <a:endParaRPr lang="id-ID" sz="2000"/>
          </a:p>
          <a:p>
            <a:pPr marL="342900" indent="-342900" algn="just">
              <a:buFont typeface="Arial" panose="020B0604020202020204" pitchFamily="34" charset="0"/>
              <a:buChar char="•"/>
            </a:pPr>
            <a:r>
              <a:rPr lang="id-ID" sz="2000"/>
              <a:t>Data dikirimkan dengan panjang variabel 1.518 Bytes sesuai standar IEEE 802.3ah</a:t>
            </a:r>
            <a:endParaRPr lang="id-ID" sz="2000"/>
          </a:p>
          <a:p>
            <a:pPr marL="342900" indent="-342900" algn="just">
              <a:buFont typeface="Arial" panose="020B0604020202020204" pitchFamily="34" charset="0"/>
              <a:buChar char="•"/>
            </a:pPr>
            <a:r>
              <a:rPr lang="id-ID" sz="2000"/>
              <a:t>Struktur point to multipoint, dimana satu OLT bisa dihubungkan dengan 32 ONU. Dan masing-masing ONU berbagi bandwidth 1G melalui TDM baik uplink maupun downlink.</a:t>
            </a:r>
            <a:endParaRPr lang="id-ID" sz="2000"/>
          </a:p>
          <a:p>
            <a:pPr marL="342900" indent="-342900" algn="just">
              <a:buFont typeface="Arial" panose="020B0604020202020204" pitchFamily="34" charset="0"/>
              <a:buChar char="•"/>
            </a:pPr>
            <a:r>
              <a:rPr lang="id-ID" sz="2000"/>
              <a:t>Memiliki upstream 1.260 Gbps dengan panjang gelombang 1.360 nm dan downstream 1.480 Gbps dengan panjang gelombang 1.500 nm</a:t>
            </a:r>
            <a:endParaRPr lang="id-ID" sz="2000"/>
          </a:p>
          <a:p>
            <a:pPr marL="342900" indent="-342900" algn="just">
              <a:buFont typeface="Arial" panose="020B0604020202020204" pitchFamily="34" charset="0"/>
              <a:buChar char="•"/>
            </a:pPr>
            <a:r>
              <a:rPr lang="id-ID" sz="2000"/>
              <a:t>Mendukung teknologi enskripsi pada downstream dan upstream</a:t>
            </a:r>
            <a:endParaRPr lang="id-ID" sz="2000"/>
          </a:p>
          <a:p>
            <a:pPr marL="342900" indent="-342900" algn="just">
              <a:buFont typeface="Arial" panose="020B0604020202020204" pitchFamily="34" charset="0"/>
              <a:buChar char="•"/>
            </a:pPr>
            <a:r>
              <a:rPr lang="id-ID" sz="2000"/>
              <a:t>Mendukung fungsi DBA (dynamic bandwidth allocation), kemampuan untuk mengatur beban bandwidth pada masing-masing ONU, mengatur salah satu jenis delay yaitu delay rendah atau delay normal. Delay rendah biasanya digunakan untuk VoIP atau komunikasi video dan juga fitur QoS.</a:t>
            </a:r>
            <a:endParaRPr lang="id-ID" sz="2000"/>
          </a:p>
          <a:p>
            <a:pPr marL="342900" indent="-342900" algn="just">
              <a:buFont typeface="Arial" panose="020B0604020202020204" pitchFamily="34" charset="0"/>
              <a:buChar char="•"/>
            </a:pPr>
            <a:r>
              <a:rPr lang="id-ID" sz="2000"/>
              <a:t>Mendukung fungsi layer fisik OAM (operation, administration and maintenance), kemampuan untuk operasi yang dibutuhkan, mengadministrasi dan merawat sistem jaringan FO.</a:t>
            </a:r>
            <a:endParaRPr lang="id-ID" sz="2000"/>
          </a:p>
          <a:p>
            <a:pPr marL="342900" indent="-342900" algn="just">
              <a:buFont typeface="Arial" panose="020B0604020202020204" pitchFamily="34" charset="0"/>
              <a:buChar char="•"/>
            </a:pPr>
            <a:endParaRPr lang="id-ID" sz="2000"/>
          </a:p>
        </p:txBody>
      </p:sp>
      <p:sp>
        <p:nvSpPr>
          <p:cNvPr id="11" name="Content Placeholder 2"/>
          <p:cNvSpPr txBox="1"/>
          <p:nvPr/>
        </p:nvSpPr>
        <p:spPr>
          <a:xfrm>
            <a:off x="-1" y="2193872"/>
            <a:ext cx="8014448" cy="540204"/>
          </a:xfrm>
          <a:prstGeom prst="rect">
            <a:avLst/>
          </a:prstGeom>
          <a:solidFill>
            <a:srgbClr val="002060"/>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d-ID">
                <a:solidFill>
                  <a:srgbClr val="FFFF00"/>
                </a:solidFill>
              </a:rPr>
              <a:t>Gigabit Ethernet Passive Optical Network/GE-PON</a:t>
            </a:r>
            <a:endParaRPr lang="id-ID">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2904564" y="321582"/>
            <a:ext cx="9224683" cy="1325563"/>
          </a:xfrm>
        </p:spPr>
        <p:txBody>
          <a:bodyPr/>
          <a:lstStyle/>
          <a:p>
            <a:r>
              <a:rPr lang="id-ID">
                <a:solidFill>
                  <a:srgbClr val="002060"/>
                </a:solidFill>
              </a:rPr>
              <a:t>Perangkat Aktif Fiber Optic</a:t>
            </a:r>
            <a:endParaRPr lang="id-ID">
              <a:solidFill>
                <a:srgbClr val="002060"/>
              </a:solidFill>
            </a:endParaRPr>
          </a:p>
        </p:txBody>
      </p:sp>
      <p:sp>
        <p:nvSpPr>
          <p:cNvPr id="9" name="TextBox 8"/>
          <p:cNvSpPr txBox="1"/>
          <p:nvPr/>
        </p:nvSpPr>
        <p:spPr>
          <a:xfrm>
            <a:off x="111843" y="2505375"/>
            <a:ext cx="11627439" cy="4401201"/>
          </a:xfrm>
          <a:prstGeom prst="rect">
            <a:avLst/>
          </a:prstGeom>
          <a:noFill/>
        </p:spPr>
        <p:txBody>
          <a:bodyPr wrap="square" lIns="91436" tIns="45718" rIns="91436" bIns="45718" rtlCol="0">
            <a:spAutoFit/>
          </a:bodyPr>
          <a:lstStyle/>
          <a:p>
            <a:pPr marL="342900" indent="-342900" algn="just">
              <a:buFont typeface="Arial" panose="020B0604020202020204" pitchFamily="34" charset="0"/>
              <a:buChar char="•"/>
            </a:pPr>
            <a:r>
              <a:rPr lang="id-ID" sz="2000"/>
              <a:t>GPON menggunakan standar ITU-T G.984, GE-PON menggunakan standar IEEE 802.3ah yang fokus pada ethernet services</a:t>
            </a:r>
            <a:endParaRPr lang="id-ID" sz="2000"/>
          </a:p>
          <a:p>
            <a:pPr marL="342900" indent="-342900" algn="just">
              <a:buFont typeface="Arial" panose="020B0604020202020204" pitchFamily="34" charset="0"/>
              <a:buChar char="•"/>
            </a:pPr>
            <a:r>
              <a:rPr lang="id-ID" sz="2000"/>
              <a:t>ONU GPON mengakomodasi legacy network (TDM Based) seperti E1, ONU GE-PON hanya based on ethernet</a:t>
            </a:r>
            <a:endParaRPr lang="id-ID" sz="2000"/>
          </a:p>
          <a:p>
            <a:pPr marL="342900" indent="-342900" algn="just">
              <a:buFont typeface="Arial" panose="020B0604020202020204" pitchFamily="34" charset="0"/>
              <a:buChar char="•"/>
            </a:pPr>
            <a:r>
              <a:rPr lang="id-ID" sz="2000"/>
              <a:t>Frame GPON adalah Gpon Encapsulation Method (GEM), sedangkan frame GE-PON adalah ethernet. </a:t>
            </a:r>
            <a:r>
              <a:rPr lang="id-ID" sz="2000" b="1" i="1"/>
              <a:t>Gpon Encapsulation Method</a:t>
            </a:r>
            <a:r>
              <a:rPr lang="id-ID" sz="2000"/>
              <a:t> merupakan kemampuan menyediakan sebuah connection-oriented, mekanisme framing variable-length untuk transport dari layanan data melalui PON dan tidak tergantung pada jenis interface service node pada OLT serta jenis interface UNI pada ONU</a:t>
            </a:r>
            <a:endParaRPr lang="id-ID" sz="2000"/>
          </a:p>
          <a:p>
            <a:pPr marL="342900" indent="-342900" algn="just">
              <a:buFont typeface="Arial" panose="020B0604020202020204" pitchFamily="34" charset="0"/>
              <a:buChar char="•"/>
            </a:pPr>
            <a:r>
              <a:rPr lang="id-ID" sz="2000"/>
              <a:t>Split GPON 64 sedangkan GE-PON baru 32 split</a:t>
            </a:r>
            <a:endParaRPr lang="id-ID" sz="2000"/>
          </a:p>
          <a:p>
            <a:pPr marL="342900" indent="-342900" algn="just">
              <a:buFont typeface="Arial" panose="020B0604020202020204" pitchFamily="34" charset="0"/>
              <a:buChar char="•"/>
            </a:pPr>
            <a:r>
              <a:rPr lang="id-ID" sz="2000"/>
              <a:t>Pada GPON antara downstream dan upstream bersifat asimetrik, sedangkan GE-PON bersifat simetrik</a:t>
            </a:r>
            <a:endParaRPr lang="id-ID" sz="2000"/>
          </a:p>
          <a:p>
            <a:pPr marL="342900" indent="-342900" algn="just">
              <a:buFont typeface="Arial" panose="020B0604020202020204" pitchFamily="34" charset="0"/>
              <a:buChar char="•"/>
            </a:pPr>
            <a:r>
              <a:rPr lang="id-ID" sz="2000"/>
              <a:t>Link budget pada ODN GPON minimum 28 dB sedangkan pada GE-PON minimum 26 dB</a:t>
            </a:r>
            <a:endParaRPr lang="id-ID" sz="2000"/>
          </a:p>
          <a:p>
            <a:pPr marL="342900" indent="-342900" algn="just">
              <a:buFont typeface="Arial" panose="020B0604020202020204" pitchFamily="34" charset="0"/>
              <a:buChar char="•"/>
            </a:pPr>
            <a:r>
              <a:rPr lang="id-ID" sz="2000"/>
              <a:t>GPON berstandar interoperability ONU dan LT yang berbeda sedangkan GE-PON masih menggunakan proprietary interface antara OLT dan ONU</a:t>
            </a:r>
            <a:endParaRPr lang="id-ID" sz="2000"/>
          </a:p>
          <a:p>
            <a:pPr marL="342900" indent="-342900" algn="just">
              <a:buFont typeface="Arial" panose="020B0604020202020204" pitchFamily="34" charset="0"/>
              <a:buChar char="•"/>
            </a:pPr>
            <a:endParaRPr lang="id-ID" sz="2000"/>
          </a:p>
        </p:txBody>
      </p:sp>
      <p:sp>
        <p:nvSpPr>
          <p:cNvPr id="11" name="Content Placeholder 2"/>
          <p:cNvSpPr txBox="1"/>
          <p:nvPr/>
        </p:nvSpPr>
        <p:spPr>
          <a:xfrm>
            <a:off x="-1" y="1920508"/>
            <a:ext cx="2904565" cy="540204"/>
          </a:xfrm>
          <a:prstGeom prst="rect">
            <a:avLst/>
          </a:prstGeom>
          <a:solidFill>
            <a:srgbClr val="002060"/>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d-ID">
                <a:solidFill>
                  <a:srgbClr val="FFFF00"/>
                </a:solidFill>
              </a:rPr>
              <a:t>GPON vs GE-PON</a:t>
            </a:r>
            <a:endParaRPr lang="id-ID">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2904564" y="321582"/>
            <a:ext cx="9224683" cy="1325563"/>
          </a:xfrm>
        </p:spPr>
        <p:txBody>
          <a:bodyPr/>
          <a:lstStyle/>
          <a:p>
            <a:r>
              <a:rPr lang="id-ID">
                <a:solidFill>
                  <a:srgbClr val="002060"/>
                </a:solidFill>
              </a:rPr>
              <a:t>Perangkat Aktif Fiber Optic</a:t>
            </a:r>
            <a:endParaRPr lang="id-ID">
              <a:solidFill>
                <a:srgbClr val="002060"/>
              </a:solidFill>
            </a:endParaRPr>
          </a:p>
        </p:txBody>
      </p:sp>
      <p:sp>
        <p:nvSpPr>
          <p:cNvPr id="9" name="TextBox 8"/>
          <p:cNvSpPr txBox="1"/>
          <p:nvPr/>
        </p:nvSpPr>
        <p:spPr>
          <a:xfrm>
            <a:off x="259764" y="2734076"/>
            <a:ext cx="6208271" cy="3785648"/>
          </a:xfrm>
          <a:prstGeom prst="rect">
            <a:avLst/>
          </a:prstGeom>
          <a:noFill/>
        </p:spPr>
        <p:txBody>
          <a:bodyPr wrap="square" lIns="91436" tIns="45718" rIns="91436" bIns="45718" rtlCol="0">
            <a:spAutoFit/>
          </a:bodyPr>
          <a:lstStyle/>
          <a:p>
            <a:pPr algn="just"/>
            <a:r>
              <a:rPr lang="id-ID" sz="2000"/>
              <a:t>OLT menyediakan interface antara sistem Passive Optical Network (PON) dengan penyedia layanan (service provider) data, video, maupun voice/telepon melalui NSM. Perangkat OLT meliputi:</a:t>
            </a:r>
            <a:endParaRPr lang="id-ID" sz="2000"/>
          </a:p>
          <a:p>
            <a:pPr marL="342900" indent="-342900" algn="just">
              <a:buFont typeface="Arial" panose="020B0604020202020204" pitchFamily="34" charset="0"/>
              <a:buChar char="•"/>
            </a:pPr>
            <a:r>
              <a:rPr lang="id-ID" sz="2000"/>
              <a:t>DCS (</a:t>
            </a:r>
            <a:r>
              <a:rPr lang="id-ID" sz="2000" i="1"/>
              <a:t>Digital Cross-connect</a:t>
            </a:r>
            <a:r>
              <a:rPr lang="id-ID" sz="2000"/>
              <a:t>), yang melayani </a:t>
            </a:r>
            <a:r>
              <a:rPr lang="id-ID" sz="2000" i="1"/>
              <a:t>nonswitched</a:t>
            </a:r>
            <a:r>
              <a:rPr lang="id-ID" sz="2000"/>
              <a:t> dan </a:t>
            </a:r>
            <a:r>
              <a:rPr lang="id-ID" sz="2000" i="1"/>
              <a:t>non-locally switched TDM</a:t>
            </a:r>
            <a:r>
              <a:rPr lang="id-ID" sz="2000"/>
              <a:t> trafik ke jaringan telepon</a:t>
            </a:r>
            <a:endParaRPr lang="id-ID" sz="2000"/>
          </a:p>
          <a:p>
            <a:pPr marL="342900" indent="-342900" algn="just">
              <a:buFont typeface="Arial" panose="020B0604020202020204" pitchFamily="34" charset="0"/>
              <a:buChar char="•"/>
            </a:pPr>
            <a:r>
              <a:rPr lang="id-ID" sz="2000"/>
              <a:t>Voice Gateway, yang melayani </a:t>
            </a:r>
            <a:r>
              <a:rPr lang="id-ID" sz="2000" i="1"/>
              <a:t>locally switched TDM</a:t>
            </a:r>
            <a:r>
              <a:rPr lang="id-ID" sz="2000"/>
              <a:t>/voice trafik ke PSTN</a:t>
            </a:r>
            <a:endParaRPr lang="id-ID" sz="2000"/>
          </a:p>
          <a:p>
            <a:pPr marL="342900" indent="-342900" algn="just">
              <a:buFont typeface="Arial" panose="020B0604020202020204" pitchFamily="34" charset="0"/>
              <a:buChar char="•"/>
            </a:pPr>
            <a:r>
              <a:rPr lang="id-ID" sz="2000"/>
              <a:t>IP Routers atau </a:t>
            </a:r>
            <a:r>
              <a:rPr lang="id-ID" sz="2000" i="1"/>
              <a:t>ATM Edge Switch</a:t>
            </a:r>
            <a:r>
              <a:rPr lang="id-ID" sz="2000"/>
              <a:t>, yang melayani trafik data</a:t>
            </a:r>
            <a:endParaRPr lang="id-ID" sz="2000"/>
          </a:p>
          <a:p>
            <a:pPr marL="342900" indent="-342900" algn="just">
              <a:buFont typeface="Arial" panose="020B0604020202020204" pitchFamily="34" charset="0"/>
              <a:buChar char="•"/>
            </a:pPr>
            <a:r>
              <a:rPr lang="id-ID" sz="2000"/>
              <a:t>Video Network Device, yang melayani trafik video</a:t>
            </a:r>
            <a:endParaRPr lang="id-ID" sz="2000"/>
          </a:p>
        </p:txBody>
      </p:sp>
      <p:sp>
        <p:nvSpPr>
          <p:cNvPr id="11" name="Content Placeholder 2"/>
          <p:cNvSpPr txBox="1"/>
          <p:nvPr/>
        </p:nvSpPr>
        <p:spPr>
          <a:xfrm>
            <a:off x="0" y="2193872"/>
            <a:ext cx="4141694" cy="540204"/>
          </a:xfrm>
          <a:prstGeom prst="rect">
            <a:avLst/>
          </a:prstGeom>
          <a:solidFill>
            <a:srgbClr val="002060"/>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d-ID">
                <a:solidFill>
                  <a:srgbClr val="FFFF00"/>
                </a:solidFill>
              </a:rPr>
              <a:t>Optical Line Terminal/OLT</a:t>
            </a:r>
            <a:endParaRPr lang="id-ID">
              <a:solidFill>
                <a:srgbClr val="FFFF00"/>
              </a:solidFill>
            </a:endParaRPr>
          </a:p>
        </p:txBody>
      </p:sp>
      <p:pic>
        <p:nvPicPr>
          <p:cNvPr id="2" name="Picture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6781587" y="2895441"/>
            <a:ext cx="4702202" cy="26343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57286" y="321582"/>
            <a:ext cx="5156200" cy="1325563"/>
          </a:xfrm>
        </p:spPr>
        <p:txBody>
          <a:bodyPr/>
          <a:lstStyle/>
          <a:p>
            <a:r>
              <a:rPr lang="id-ID">
                <a:solidFill>
                  <a:srgbClr val="002060"/>
                </a:solidFill>
              </a:rPr>
              <a:t>Review ...</a:t>
            </a:r>
            <a:endParaRPr lang="id-ID">
              <a:solidFill>
                <a:srgbClr val="002060"/>
              </a:solidFill>
            </a:endParaRPr>
          </a:p>
        </p:txBody>
      </p:sp>
      <p:sp>
        <p:nvSpPr>
          <p:cNvPr id="3" name="Content Placeholder 2"/>
          <p:cNvSpPr>
            <a:spLocks noGrp="1"/>
          </p:cNvSpPr>
          <p:nvPr>
            <p:ph idx="1"/>
          </p:nvPr>
        </p:nvSpPr>
        <p:spPr>
          <a:xfrm>
            <a:off x="0" y="1918158"/>
            <a:ext cx="2627086" cy="540204"/>
          </a:xfrm>
          <a:solidFill>
            <a:srgbClr val="002060"/>
          </a:solidFill>
        </p:spPr>
        <p:txBody>
          <a:bodyPr/>
          <a:lstStyle/>
          <a:p>
            <a:pPr marL="0" indent="0">
              <a:buNone/>
            </a:pPr>
            <a:r>
              <a:rPr lang="id-ID">
                <a:solidFill>
                  <a:srgbClr val="FFFF00"/>
                </a:solidFill>
              </a:rPr>
              <a:t>Kelebihan ... ?</a:t>
            </a:r>
            <a:endParaRPr lang="id-ID">
              <a:solidFill>
                <a:srgbClr val="FFFF00"/>
              </a:solidFill>
            </a:endParaRPr>
          </a:p>
        </p:txBody>
      </p:sp>
      <p:sp>
        <p:nvSpPr>
          <p:cNvPr id="6" name="TextBox 5"/>
          <p:cNvSpPr txBox="1"/>
          <p:nvPr/>
        </p:nvSpPr>
        <p:spPr>
          <a:xfrm>
            <a:off x="286657" y="2487390"/>
            <a:ext cx="9234714" cy="4154980"/>
          </a:xfrm>
          <a:prstGeom prst="rect">
            <a:avLst/>
          </a:prstGeom>
          <a:noFill/>
        </p:spPr>
        <p:txBody>
          <a:bodyPr wrap="square" lIns="91436" tIns="45718" rIns="91436" bIns="45718" rtlCol="0">
            <a:spAutoFit/>
          </a:bodyPr>
          <a:lstStyle/>
          <a:p>
            <a:pPr marL="342900" indent="-342900" algn="just">
              <a:buFont typeface="Arial" panose="020B0604020202020204" pitchFamily="34" charset="0"/>
              <a:buChar char="•"/>
            </a:pPr>
            <a:r>
              <a:rPr lang="id-ID" sz="2200"/>
              <a:t>Kecepatan laju data sangat tinggi bisa mencapai 1000 mbps.</a:t>
            </a:r>
            <a:endParaRPr lang="id-ID" sz="2200"/>
          </a:p>
          <a:p>
            <a:pPr marL="342900" indent="-342900" algn="just">
              <a:buFont typeface="Arial" panose="020B0604020202020204" pitchFamily="34" charset="0"/>
              <a:buChar char="•"/>
            </a:pPr>
            <a:r>
              <a:rPr lang="id-ID" sz="2200"/>
              <a:t>Mampu mengirimkan sinyal lebih jauh tanpa harus menggunakan alat penguat sinyal.</a:t>
            </a:r>
            <a:endParaRPr lang="id-ID" sz="2200"/>
          </a:p>
          <a:p>
            <a:pPr marL="342900" indent="-342900" algn="just">
              <a:buFont typeface="Arial" panose="020B0604020202020204" pitchFamily="34" charset="0"/>
              <a:buChar char="•"/>
            </a:pPr>
            <a:r>
              <a:rPr lang="id-ID" sz="2200"/>
              <a:t>Material kabel lebih awet dan tahan terhadap gangguan kondisi lingkungan seperti panas dan kelembaban udara. </a:t>
            </a:r>
            <a:endParaRPr lang="id-ID" sz="2200"/>
          </a:p>
          <a:p>
            <a:pPr marL="342900" indent="-342900" algn="just">
              <a:buFont typeface="Arial" panose="020B0604020202020204" pitchFamily="34" charset="0"/>
              <a:buChar char="•"/>
            </a:pPr>
            <a:r>
              <a:rPr lang="id-ID" sz="2200"/>
              <a:t>Kekebalan terhadap gangguan gelombang elektromagnetik dan radio, karena tidak membawa arus listrik sama sekali.</a:t>
            </a:r>
            <a:endParaRPr lang="id-ID" sz="2200"/>
          </a:p>
          <a:p>
            <a:pPr marL="342900" indent="-342900" algn="just">
              <a:buFont typeface="Arial" panose="020B0604020202020204" pitchFamily="34" charset="0"/>
              <a:buChar char="•"/>
            </a:pPr>
            <a:r>
              <a:rPr lang="id-ID" sz="2200"/>
              <a:t>Memiliki bandwidth yang cukup besar yaitu bisa mencapai 1 GB persecond. </a:t>
            </a:r>
            <a:endParaRPr lang="id-ID" sz="2200"/>
          </a:p>
          <a:p>
            <a:pPr marL="342900" indent="-342900" algn="just">
              <a:buFont typeface="Arial" panose="020B0604020202020204" pitchFamily="34" charset="0"/>
              <a:buChar char="•"/>
            </a:pPr>
            <a:r>
              <a:rPr lang="id-ID" sz="2200"/>
              <a:t>Tidak berkarat dan tidak mudah terbakar, karena materialnya merupakan serat kaca dan bukan termasuk konduktor. </a:t>
            </a:r>
            <a:endParaRPr lang="id-ID" sz="2200"/>
          </a:p>
          <a:p>
            <a:pPr marL="342900" indent="-342900" algn="just">
              <a:buFont typeface="Arial" panose="020B0604020202020204" pitchFamily="34" charset="0"/>
              <a:buChar char="•"/>
            </a:pPr>
            <a:r>
              <a:rPr lang="id-ID" sz="2200"/>
              <a:t>Proses instalasi lebih mudah karena lebih fleksibel dan ukurannya pun lebih kecil.</a:t>
            </a:r>
            <a:endParaRPr lang="id-ID" sz="2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2904564" y="321582"/>
            <a:ext cx="9224683" cy="1325563"/>
          </a:xfrm>
        </p:spPr>
        <p:txBody>
          <a:bodyPr/>
          <a:lstStyle/>
          <a:p>
            <a:r>
              <a:rPr lang="id-ID">
                <a:solidFill>
                  <a:srgbClr val="002060"/>
                </a:solidFill>
              </a:rPr>
              <a:t>Perangkat Aktif Fiber Optic</a:t>
            </a:r>
            <a:endParaRPr lang="id-ID">
              <a:solidFill>
                <a:srgbClr val="002060"/>
              </a:solidFill>
            </a:endParaRPr>
          </a:p>
        </p:txBody>
      </p:sp>
      <p:sp>
        <p:nvSpPr>
          <p:cNvPr id="9" name="TextBox 8"/>
          <p:cNvSpPr txBox="1"/>
          <p:nvPr/>
        </p:nvSpPr>
        <p:spPr>
          <a:xfrm>
            <a:off x="259763" y="2734076"/>
            <a:ext cx="7176461" cy="3785648"/>
          </a:xfrm>
          <a:prstGeom prst="rect">
            <a:avLst/>
          </a:prstGeom>
          <a:noFill/>
        </p:spPr>
        <p:txBody>
          <a:bodyPr wrap="square" lIns="91436" tIns="45718" rIns="91436" bIns="45718" rtlCol="0">
            <a:spAutoFit/>
          </a:bodyPr>
          <a:lstStyle/>
          <a:p>
            <a:pPr algn="just"/>
            <a:r>
              <a:rPr lang="id-ID" sz="2000"/>
              <a:t>Perangkat yang berfungsi sebagai titik awal dari layanan jaringan optik pasif. Perangkat ini mempunyai fungsi utama, antara lain:</a:t>
            </a:r>
            <a:endParaRPr lang="id-ID" sz="2000"/>
          </a:p>
          <a:p>
            <a:pPr marL="342900" indent="-342900" algn="just">
              <a:buFont typeface="Arial" panose="020B0604020202020204" pitchFamily="34" charset="0"/>
              <a:buChar char="•"/>
            </a:pPr>
            <a:r>
              <a:rPr lang="id-ID" sz="2000"/>
              <a:t>Melakukan konversi antara sinyal listrik yang digunakan oleh penyedia layanan dan sinyal optik yang digunakan oleh jaringan optik pasif</a:t>
            </a:r>
            <a:endParaRPr lang="id-ID" sz="2000"/>
          </a:p>
          <a:p>
            <a:pPr marL="342900" indent="-342900" algn="just">
              <a:buFont typeface="Arial" panose="020B0604020202020204" pitchFamily="34" charset="0"/>
              <a:buChar char="•"/>
            </a:pPr>
            <a:r>
              <a:rPr lang="id-ID" sz="2000"/>
              <a:t>Mengkoordinasikan multiplexing pada perangkat lain di ujung jaringan, atau biasa disebut dengan </a:t>
            </a:r>
            <a:r>
              <a:rPr lang="id-ID" sz="2000" i="1"/>
              <a:t>Optical Network Terminal (ONT)</a:t>
            </a:r>
            <a:r>
              <a:rPr lang="id-ID" sz="2000"/>
              <a:t> atau </a:t>
            </a:r>
            <a:r>
              <a:rPr lang="id-ID" sz="2000" i="1"/>
              <a:t>Optical Network Unit (ONU)</a:t>
            </a:r>
            <a:endParaRPr lang="id-ID" sz="2000" i="1"/>
          </a:p>
          <a:p>
            <a:pPr marL="342900" indent="-342900" algn="just">
              <a:buFont typeface="Arial" panose="020B0604020202020204" pitchFamily="34" charset="0"/>
              <a:buChar char="•"/>
            </a:pPr>
            <a:r>
              <a:rPr lang="id-ID" sz="2000"/>
              <a:t>Penyambungan dengan pusat layanan (softswitch, ISP dan IPTV)</a:t>
            </a:r>
            <a:endParaRPr lang="id-ID" sz="2000"/>
          </a:p>
          <a:p>
            <a:pPr marL="342900" indent="-342900" algn="just">
              <a:buFont typeface="Arial" panose="020B0604020202020204" pitchFamily="34" charset="0"/>
              <a:buChar char="•"/>
            </a:pPr>
            <a:r>
              <a:rPr lang="id-ID" sz="2000"/>
              <a:t>Titik distribusi ke pelanggan</a:t>
            </a:r>
            <a:endParaRPr lang="id-ID" sz="2000"/>
          </a:p>
          <a:p>
            <a:pPr marL="342900" indent="-342900" algn="just">
              <a:buFont typeface="Arial" panose="020B0604020202020204" pitchFamily="34" charset="0"/>
              <a:buChar char="•"/>
            </a:pPr>
            <a:r>
              <a:rPr lang="id-ID" sz="2000"/>
              <a:t>Tempat pengaturan bandwidth, pengontrolan dan kendali jaringan pelanggan</a:t>
            </a:r>
            <a:endParaRPr lang="id-ID" sz="2000"/>
          </a:p>
        </p:txBody>
      </p:sp>
      <p:sp>
        <p:nvSpPr>
          <p:cNvPr id="11" name="Content Placeholder 2"/>
          <p:cNvSpPr txBox="1"/>
          <p:nvPr/>
        </p:nvSpPr>
        <p:spPr>
          <a:xfrm>
            <a:off x="0" y="2193872"/>
            <a:ext cx="4141694" cy="540204"/>
          </a:xfrm>
          <a:prstGeom prst="rect">
            <a:avLst/>
          </a:prstGeom>
          <a:solidFill>
            <a:srgbClr val="002060"/>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d-ID">
                <a:solidFill>
                  <a:srgbClr val="FFFF00"/>
                </a:solidFill>
              </a:rPr>
              <a:t>Optical Line Terminal/OLT</a:t>
            </a:r>
            <a:endParaRPr lang="id-ID">
              <a:solidFill>
                <a:srgbClr val="FFFF00"/>
              </a:solidFill>
            </a:endParaRPr>
          </a:p>
        </p:txBody>
      </p:sp>
      <p:pic>
        <p:nvPicPr>
          <p:cNvPr id="6" name="Picture 5"/>
          <p:cNvPicPr>
            <a:picLocks noChangeAspect="1"/>
          </p:cNvPicPr>
          <p:nvPr/>
        </p:nvPicPr>
        <p:blipFill rotWithShape="1">
          <a:blip r:embed="rId1">
            <a:extLst>
              <a:ext uri="{28A0092B-C50C-407E-A947-70E740481C1C}">
                <a14:useLocalDpi xmlns:a14="http://schemas.microsoft.com/office/drawing/2010/main" val="0"/>
              </a:ext>
            </a:extLst>
          </a:blip>
          <a:srcRect l="1874" t="12411" r="1741" b="5621"/>
          <a:stretch>
            <a:fillRect/>
          </a:stretch>
        </p:blipFill>
        <p:spPr>
          <a:xfrm>
            <a:off x="7574504" y="2734076"/>
            <a:ext cx="4617496" cy="158243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dissolv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2904564" y="321582"/>
            <a:ext cx="9224683" cy="1325563"/>
          </a:xfrm>
        </p:spPr>
        <p:txBody>
          <a:bodyPr/>
          <a:lstStyle/>
          <a:p>
            <a:r>
              <a:rPr lang="id-ID">
                <a:solidFill>
                  <a:srgbClr val="002060"/>
                </a:solidFill>
              </a:rPr>
              <a:t>Perangkat Aktif Fiber Optic</a:t>
            </a:r>
            <a:endParaRPr lang="id-ID">
              <a:solidFill>
                <a:srgbClr val="002060"/>
              </a:solidFill>
            </a:endParaRPr>
          </a:p>
        </p:txBody>
      </p:sp>
      <p:sp>
        <p:nvSpPr>
          <p:cNvPr id="9" name="TextBox 8"/>
          <p:cNvSpPr txBox="1"/>
          <p:nvPr/>
        </p:nvSpPr>
        <p:spPr>
          <a:xfrm>
            <a:off x="259763" y="2734076"/>
            <a:ext cx="7364719" cy="3785648"/>
          </a:xfrm>
          <a:prstGeom prst="rect">
            <a:avLst/>
          </a:prstGeom>
          <a:noFill/>
        </p:spPr>
        <p:txBody>
          <a:bodyPr wrap="square" lIns="91436" tIns="45718" rIns="91436" bIns="45718" rtlCol="0">
            <a:spAutoFit/>
          </a:bodyPr>
          <a:lstStyle/>
          <a:p>
            <a:pPr algn="just"/>
            <a:r>
              <a:rPr lang="id-ID" sz="2000"/>
              <a:t>Perangkat yang compact berupa suatu transceiver yang bersifat hot-pluggable yang biasa digunakan dalam applikasi komunikasi dan telekomunikasi data. Form factor dan interface kelistrikannya dispesifikasikan oleh suatu perjanjian multi source (multi-source agreement – alias MSA). Perangkat ini menjadi interface suatu perangkat jaringan motherboard yang biasa digunakan pada sebuah router atau switch kepada kabel jaringan fiber optic ataupun copper. Dirancang untuk mendukung standard komunikasi pada jaringan SONET, Gigabit Ethernet, Fibre Channel atau lainnya. Ada 2 jenis SFP yaitu :</a:t>
            </a:r>
            <a:endParaRPr lang="id-ID" sz="2000"/>
          </a:p>
          <a:p>
            <a:pPr marL="342900" indent="-342900" algn="just">
              <a:buFont typeface="Arial" panose="020B0604020202020204" pitchFamily="34" charset="0"/>
              <a:buChar char="•"/>
            </a:pPr>
            <a:r>
              <a:rPr lang="id-ID" sz="2000"/>
              <a:t>SFP, memiliki bandwidth maksimal 4 Gbps</a:t>
            </a:r>
            <a:endParaRPr lang="id-ID" sz="2000"/>
          </a:p>
          <a:p>
            <a:pPr marL="342900" indent="-342900" algn="just">
              <a:buFont typeface="Arial" panose="020B0604020202020204" pitchFamily="34" charset="0"/>
              <a:buChar char="•"/>
            </a:pPr>
            <a:r>
              <a:rPr lang="id-ID" sz="2000"/>
              <a:t>SFP+, memiliki bandwidth maksimal 10 Gbps</a:t>
            </a:r>
            <a:endParaRPr lang="id-ID" sz="2000"/>
          </a:p>
        </p:txBody>
      </p:sp>
      <p:sp>
        <p:nvSpPr>
          <p:cNvPr id="11" name="Content Placeholder 2"/>
          <p:cNvSpPr txBox="1"/>
          <p:nvPr/>
        </p:nvSpPr>
        <p:spPr>
          <a:xfrm>
            <a:off x="0" y="2193872"/>
            <a:ext cx="5862918" cy="540204"/>
          </a:xfrm>
          <a:prstGeom prst="rect">
            <a:avLst/>
          </a:prstGeom>
          <a:solidFill>
            <a:srgbClr val="002060"/>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d-ID">
                <a:solidFill>
                  <a:srgbClr val="FFFF00"/>
                </a:solidFill>
              </a:rPr>
              <a:t>Small Form-factor Pluggable/SFP</a:t>
            </a:r>
            <a:endParaRPr lang="id-ID">
              <a:solidFill>
                <a:srgbClr val="FFFF00"/>
              </a:solidFill>
            </a:endParaRPr>
          </a:p>
        </p:txBody>
      </p:sp>
      <p:pic>
        <p:nvPicPr>
          <p:cNvPr id="2" name="Picture 1"/>
          <p:cNvPicPr>
            <a:picLocks noChangeAspect="1"/>
          </p:cNvPicPr>
          <p:nvPr/>
        </p:nvPicPr>
        <p:blipFill rotWithShape="1">
          <a:blip r:embed="rId1">
            <a:extLst>
              <a:ext uri="{28A0092B-C50C-407E-A947-70E740481C1C}">
                <a14:useLocalDpi xmlns:a14="http://schemas.microsoft.com/office/drawing/2010/main" val="0"/>
              </a:ext>
            </a:extLst>
          </a:blip>
          <a:srcRect t="22424" r="50211" b="12322"/>
          <a:stretch>
            <a:fillRect/>
          </a:stretch>
        </p:blipFill>
        <p:spPr>
          <a:xfrm>
            <a:off x="8474944" y="2193872"/>
            <a:ext cx="2560104" cy="1694052"/>
          </a:xfrm>
          <a:prstGeom prst="rect">
            <a:avLst/>
          </a:prstGeom>
        </p:spPr>
      </p:pic>
      <p:pic>
        <p:nvPicPr>
          <p:cNvPr id="10" name="Picture 9"/>
          <p:cNvPicPr>
            <a:picLocks noChangeAspect="1"/>
          </p:cNvPicPr>
          <p:nvPr/>
        </p:nvPicPr>
        <p:blipFill rotWithShape="1">
          <a:blip r:embed="rId1">
            <a:extLst>
              <a:ext uri="{28A0092B-C50C-407E-A947-70E740481C1C}">
                <a14:useLocalDpi xmlns:a14="http://schemas.microsoft.com/office/drawing/2010/main" val="0"/>
              </a:ext>
            </a:extLst>
          </a:blip>
          <a:srcRect l="49917" t="22424" b="12322"/>
          <a:stretch>
            <a:fillRect/>
          </a:stretch>
        </p:blipFill>
        <p:spPr>
          <a:xfrm>
            <a:off x="8474944" y="4226859"/>
            <a:ext cx="2575239" cy="169405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2904564" y="321582"/>
            <a:ext cx="9224683" cy="1325563"/>
          </a:xfrm>
        </p:spPr>
        <p:txBody>
          <a:bodyPr/>
          <a:lstStyle/>
          <a:p>
            <a:r>
              <a:rPr lang="id-ID">
                <a:solidFill>
                  <a:srgbClr val="002060"/>
                </a:solidFill>
              </a:rPr>
              <a:t>Perangkat Aktif Fiber Optic</a:t>
            </a:r>
            <a:endParaRPr lang="id-ID">
              <a:solidFill>
                <a:srgbClr val="002060"/>
              </a:solidFill>
            </a:endParaRPr>
          </a:p>
        </p:txBody>
      </p:sp>
      <p:sp>
        <p:nvSpPr>
          <p:cNvPr id="11" name="Content Placeholder 2"/>
          <p:cNvSpPr txBox="1"/>
          <p:nvPr/>
        </p:nvSpPr>
        <p:spPr>
          <a:xfrm>
            <a:off x="0" y="1898036"/>
            <a:ext cx="5862918" cy="540204"/>
          </a:xfrm>
          <a:prstGeom prst="rect">
            <a:avLst/>
          </a:prstGeom>
          <a:solidFill>
            <a:srgbClr val="002060"/>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id-ID">
                <a:solidFill>
                  <a:srgbClr val="FFFF00"/>
                </a:solidFill>
              </a:rPr>
              <a:t>Small Form-factor Pluggable/SFP</a:t>
            </a:r>
            <a:endParaRPr lang="id-ID">
              <a:solidFill>
                <a:srgbClr val="FFFF00"/>
              </a:solidFill>
            </a:endParaRPr>
          </a:p>
        </p:txBody>
      </p:sp>
      <p:graphicFrame>
        <p:nvGraphicFramePr>
          <p:cNvPr id="3" name="Table 2"/>
          <p:cNvGraphicFramePr>
            <a:graphicFrameLocks noGrp="1"/>
          </p:cNvGraphicFramePr>
          <p:nvPr/>
        </p:nvGraphicFramePr>
        <p:xfrm>
          <a:off x="391458" y="2723278"/>
          <a:ext cx="10231718" cy="3571240"/>
        </p:xfrm>
        <a:graphic>
          <a:graphicData uri="http://schemas.openxmlformats.org/drawingml/2006/table">
            <a:tbl>
              <a:tblPr firstRow="1" bandRow="1">
                <a:tableStyleId>{5C22544A-7EE6-4342-B048-85BDC9FD1C3A}</a:tableStyleId>
              </a:tblPr>
              <a:tblGrid>
                <a:gridCol w="1625600"/>
                <a:gridCol w="1625600"/>
                <a:gridCol w="2959848"/>
                <a:gridCol w="1694329"/>
                <a:gridCol w="2326341"/>
              </a:tblGrid>
              <a:tr h="370840">
                <a:tc>
                  <a:txBody>
                    <a:bodyPr/>
                    <a:lstStyle/>
                    <a:p>
                      <a:pPr algn="ctr"/>
                      <a:r>
                        <a:rPr lang="id-ID"/>
                        <a:t>Tranceiver</a:t>
                      </a:r>
                      <a:endParaRPr lang="id-ID"/>
                    </a:p>
                  </a:txBody>
                  <a:tcPr/>
                </a:tc>
                <a:tc>
                  <a:txBody>
                    <a:bodyPr/>
                    <a:lstStyle/>
                    <a:p>
                      <a:pPr algn="ctr"/>
                      <a:r>
                        <a:rPr lang="id-ID"/>
                        <a:t>Data rate</a:t>
                      </a:r>
                      <a:endParaRPr lang="id-ID"/>
                    </a:p>
                  </a:txBody>
                  <a:tcPr/>
                </a:tc>
                <a:tc>
                  <a:txBody>
                    <a:bodyPr/>
                    <a:lstStyle/>
                    <a:p>
                      <a:pPr algn="ctr"/>
                      <a:r>
                        <a:rPr lang="id-ID"/>
                        <a:t>Terms</a:t>
                      </a:r>
                      <a:endParaRPr lang="id-ID"/>
                    </a:p>
                  </a:txBody>
                  <a:tcPr/>
                </a:tc>
                <a:tc>
                  <a:txBody>
                    <a:bodyPr/>
                    <a:lstStyle/>
                    <a:p>
                      <a:pPr algn="ctr"/>
                      <a:r>
                        <a:rPr lang="id-ID"/>
                        <a:t>Jarak</a:t>
                      </a:r>
                      <a:endParaRPr lang="id-ID"/>
                    </a:p>
                  </a:txBody>
                  <a:tcPr/>
                </a:tc>
                <a:tc>
                  <a:txBody>
                    <a:bodyPr/>
                    <a:lstStyle/>
                    <a:p>
                      <a:pPr algn="ctr"/>
                      <a:r>
                        <a:rPr lang="id-ID"/>
                        <a:t>Lamda</a:t>
                      </a:r>
                      <a:endParaRPr lang="id-ID"/>
                    </a:p>
                  </a:txBody>
                  <a:tcPr/>
                </a:tc>
              </a:tr>
              <a:tr h="370840">
                <a:tc>
                  <a:txBody>
                    <a:bodyPr/>
                    <a:lstStyle/>
                    <a:p>
                      <a:r>
                        <a:rPr lang="id-ID"/>
                        <a:t>SFP</a:t>
                      </a:r>
                      <a:endParaRPr lang="id-ID"/>
                    </a:p>
                  </a:txBody>
                  <a:tcPr/>
                </a:tc>
                <a:tc>
                  <a:txBody>
                    <a:bodyPr/>
                    <a:lstStyle/>
                    <a:p>
                      <a:pPr fontAlgn="base"/>
                      <a:r>
                        <a:rPr lang="id-ID" sz="1800" b="0" i="0" kern="1200">
                          <a:solidFill>
                            <a:schemeClr val="dk1"/>
                          </a:solidFill>
                          <a:effectLst/>
                          <a:latin typeface="+mn-lt"/>
                          <a:ea typeface="+mn-ea"/>
                          <a:cs typeface="+mn-cs"/>
                        </a:rPr>
                        <a:t>55M/622M/</a:t>
                      </a:r>
                      <a:endParaRPr lang="id-ID" sz="1800" b="0" i="0" kern="1200">
                        <a:solidFill>
                          <a:schemeClr val="dk1"/>
                        </a:solidFill>
                        <a:effectLst/>
                        <a:latin typeface="+mn-lt"/>
                        <a:ea typeface="+mn-ea"/>
                        <a:cs typeface="+mn-cs"/>
                      </a:endParaRPr>
                    </a:p>
                    <a:p>
                      <a:pPr fontAlgn="base"/>
                      <a:r>
                        <a:rPr lang="id-ID" sz="1800" b="0" i="0" kern="1200">
                          <a:solidFill>
                            <a:schemeClr val="dk1"/>
                          </a:solidFill>
                          <a:effectLst/>
                          <a:latin typeface="+mn-lt"/>
                          <a:ea typeface="+mn-ea"/>
                          <a:cs typeface="+mn-cs"/>
                        </a:rPr>
                        <a:t>1.25G/</a:t>
                      </a:r>
                      <a:endParaRPr lang="id-ID" sz="1800" b="0" i="0" kern="1200">
                        <a:solidFill>
                          <a:schemeClr val="dk1"/>
                        </a:solidFill>
                        <a:effectLst/>
                        <a:latin typeface="+mn-lt"/>
                        <a:ea typeface="+mn-ea"/>
                        <a:cs typeface="+mn-cs"/>
                      </a:endParaRPr>
                    </a:p>
                    <a:p>
                      <a:pPr fontAlgn="base"/>
                      <a:r>
                        <a:rPr lang="id-ID" sz="1800" b="0" i="0" kern="1200">
                          <a:solidFill>
                            <a:schemeClr val="dk1"/>
                          </a:solidFill>
                          <a:effectLst/>
                          <a:latin typeface="+mn-lt"/>
                          <a:ea typeface="+mn-ea"/>
                          <a:cs typeface="+mn-cs"/>
                        </a:rPr>
                        <a:t>2.5G/3G/</a:t>
                      </a:r>
                      <a:endParaRPr lang="id-ID" sz="1800" b="0" i="0" kern="1200">
                        <a:solidFill>
                          <a:schemeClr val="dk1"/>
                        </a:solidFill>
                        <a:effectLst/>
                        <a:latin typeface="+mn-lt"/>
                        <a:ea typeface="+mn-ea"/>
                        <a:cs typeface="+mn-cs"/>
                      </a:endParaRPr>
                    </a:p>
                    <a:p>
                      <a:pPr fontAlgn="base"/>
                      <a:r>
                        <a:rPr lang="id-ID" sz="1800" b="0" i="0" kern="1200">
                          <a:solidFill>
                            <a:schemeClr val="dk1"/>
                          </a:solidFill>
                          <a:effectLst/>
                          <a:latin typeface="+mn-lt"/>
                          <a:ea typeface="+mn-ea"/>
                          <a:cs typeface="+mn-cs"/>
                        </a:rPr>
                        <a:t>4.25G</a:t>
                      </a:r>
                      <a:endParaRPr lang="id-ID" sz="1800" b="0" i="0" kern="1200">
                        <a:solidFill>
                          <a:schemeClr val="dk1"/>
                        </a:solidFill>
                        <a:effectLst/>
                        <a:latin typeface="+mn-lt"/>
                        <a:ea typeface="+mn-ea"/>
                        <a:cs typeface="+mn-cs"/>
                      </a:endParaRPr>
                    </a:p>
                  </a:txBody>
                  <a:tcPr/>
                </a:tc>
                <a:tc>
                  <a:txBody>
                    <a:bodyPr/>
                    <a:lstStyle/>
                    <a:p>
                      <a:pPr fontAlgn="base"/>
                      <a:r>
                        <a:rPr lang="id-ID" sz="1800" b="0" i="0" kern="1200">
                          <a:solidFill>
                            <a:schemeClr val="dk1"/>
                          </a:solidFill>
                          <a:effectLst/>
                          <a:latin typeface="+mn-lt"/>
                          <a:ea typeface="+mn-ea"/>
                          <a:cs typeface="+mn-cs"/>
                        </a:rPr>
                        <a:t>Dual fiber</a:t>
                      </a:r>
                      <a:endParaRPr lang="id-ID" sz="1800" b="0" i="0" kern="1200">
                        <a:solidFill>
                          <a:schemeClr val="dk1"/>
                        </a:solidFill>
                        <a:effectLst/>
                        <a:latin typeface="+mn-lt"/>
                        <a:ea typeface="+mn-ea"/>
                        <a:cs typeface="+mn-cs"/>
                      </a:endParaRPr>
                    </a:p>
                    <a:p>
                      <a:pPr fontAlgn="base"/>
                      <a:r>
                        <a:rPr lang="id-ID" sz="1800" b="0" i="0" kern="1200">
                          <a:solidFill>
                            <a:schemeClr val="dk1"/>
                          </a:solidFill>
                          <a:effectLst/>
                          <a:latin typeface="+mn-lt"/>
                          <a:ea typeface="+mn-ea"/>
                          <a:cs typeface="+mn-cs"/>
                        </a:rPr>
                        <a:t>Single Fiber/WDM</a:t>
                      </a:r>
                      <a:endParaRPr lang="id-ID" sz="1800" b="0" i="0" kern="1200">
                        <a:solidFill>
                          <a:schemeClr val="dk1"/>
                        </a:solidFill>
                        <a:effectLst/>
                        <a:latin typeface="+mn-lt"/>
                        <a:ea typeface="+mn-ea"/>
                        <a:cs typeface="+mn-cs"/>
                      </a:endParaRPr>
                    </a:p>
                    <a:p>
                      <a:pPr fontAlgn="base"/>
                      <a:r>
                        <a:rPr lang="id-ID" sz="1800" b="0" i="0" kern="1200">
                          <a:solidFill>
                            <a:schemeClr val="dk1"/>
                          </a:solidFill>
                          <a:effectLst/>
                          <a:latin typeface="+mn-lt"/>
                          <a:ea typeface="+mn-ea"/>
                          <a:cs typeface="+mn-cs"/>
                        </a:rPr>
                        <a:t>CWDM</a:t>
                      </a:r>
                      <a:endParaRPr lang="id-ID" sz="1800" b="0" i="0" kern="1200">
                        <a:solidFill>
                          <a:schemeClr val="dk1"/>
                        </a:solidFill>
                        <a:effectLst/>
                        <a:latin typeface="+mn-lt"/>
                        <a:ea typeface="+mn-ea"/>
                        <a:cs typeface="+mn-cs"/>
                      </a:endParaRPr>
                    </a:p>
                    <a:p>
                      <a:pPr fontAlgn="base"/>
                      <a:r>
                        <a:rPr lang="id-ID" sz="1800" b="0" i="0" kern="1200">
                          <a:solidFill>
                            <a:schemeClr val="dk1"/>
                          </a:solidFill>
                          <a:effectLst/>
                          <a:latin typeface="+mn-lt"/>
                          <a:ea typeface="+mn-ea"/>
                          <a:cs typeface="+mn-cs"/>
                        </a:rPr>
                        <a:t>DWDM</a:t>
                      </a:r>
                      <a:endParaRPr lang="id-ID" sz="1800" b="0" i="0" kern="1200">
                        <a:solidFill>
                          <a:schemeClr val="dk1"/>
                        </a:solidFill>
                        <a:effectLst/>
                        <a:latin typeface="+mn-lt"/>
                        <a:ea typeface="+mn-ea"/>
                        <a:cs typeface="+mn-cs"/>
                      </a:endParaRPr>
                    </a:p>
                  </a:txBody>
                  <a:tcPr/>
                </a:tc>
                <a:tc>
                  <a:txBody>
                    <a:bodyPr/>
                    <a:lstStyle/>
                    <a:p>
                      <a:pPr fontAlgn="base"/>
                      <a:r>
                        <a:rPr lang="id-ID" sz="1800" b="0" i="0" kern="1200">
                          <a:solidFill>
                            <a:schemeClr val="dk1"/>
                          </a:solidFill>
                          <a:effectLst/>
                          <a:latin typeface="+mn-lt"/>
                          <a:ea typeface="+mn-ea"/>
                          <a:cs typeface="+mn-cs"/>
                        </a:rPr>
                        <a:t>00m/2km/</a:t>
                      </a:r>
                      <a:endParaRPr lang="id-ID" sz="1800" b="0" i="0" kern="1200">
                        <a:solidFill>
                          <a:schemeClr val="dk1"/>
                        </a:solidFill>
                        <a:effectLst/>
                        <a:latin typeface="+mn-lt"/>
                        <a:ea typeface="+mn-ea"/>
                        <a:cs typeface="+mn-cs"/>
                      </a:endParaRPr>
                    </a:p>
                    <a:p>
                      <a:pPr fontAlgn="base"/>
                      <a:r>
                        <a:rPr lang="id-ID" sz="1800" b="0" i="0" kern="1200">
                          <a:solidFill>
                            <a:schemeClr val="dk1"/>
                          </a:solidFill>
                          <a:effectLst/>
                          <a:latin typeface="+mn-lt"/>
                          <a:ea typeface="+mn-ea"/>
                          <a:cs typeface="+mn-cs"/>
                        </a:rPr>
                        <a:t>10km/15km/</a:t>
                      </a:r>
                      <a:endParaRPr lang="id-ID" sz="1800" b="0" i="0" kern="1200">
                        <a:solidFill>
                          <a:schemeClr val="dk1"/>
                        </a:solidFill>
                        <a:effectLst/>
                        <a:latin typeface="+mn-lt"/>
                        <a:ea typeface="+mn-ea"/>
                        <a:cs typeface="+mn-cs"/>
                      </a:endParaRPr>
                    </a:p>
                    <a:p>
                      <a:pPr fontAlgn="base"/>
                      <a:r>
                        <a:rPr lang="id-ID" sz="1800" b="0" i="0" kern="1200">
                          <a:solidFill>
                            <a:schemeClr val="dk1"/>
                          </a:solidFill>
                          <a:effectLst/>
                          <a:latin typeface="+mn-lt"/>
                          <a:ea typeface="+mn-ea"/>
                          <a:cs typeface="+mn-cs"/>
                        </a:rPr>
                        <a:t>20km/40km/</a:t>
                      </a:r>
                      <a:endParaRPr lang="id-ID" sz="1800" b="0" i="0" kern="1200">
                        <a:solidFill>
                          <a:schemeClr val="dk1"/>
                        </a:solidFill>
                        <a:effectLst/>
                        <a:latin typeface="+mn-lt"/>
                        <a:ea typeface="+mn-ea"/>
                        <a:cs typeface="+mn-cs"/>
                      </a:endParaRPr>
                    </a:p>
                    <a:p>
                      <a:pPr fontAlgn="base"/>
                      <a:r>
                        <a:rPr lang="id-ID" sz="1800" b="0" i="0" kern="1200">
                          <a:solidFill>
                            <a:schemeClr val="dk1"/>
                          </a:solidFill>
                          <a:effectLst/>
                          <a:latin typeface="+mn-lt"/>
                          <a:ea typeface="+mn-ea"/>
                          <a:cs typeface="+mn-cs"/>
                        </a:rPr>
                        <a:t>60km/80km/</a:t>
                      </a:r>
                      <a:endParaRPr lang="id-ID" sz="1800" b="0" i="0" kern="1200">
                        <a:solidFill>
                          <a:schemeClr val="dk1"/>
                        </a:solidFill>
                        <a:effectLst/>
                        <a:latin typeface="+mn-lt"/>
                        <a:ea typeface="+mn-ea"/>
                        <a:cs typeface="+mn-cs"/>
                      </a:endParaRPr>
                    </a:p>
                    <a:p>
                      <a:pPr fontAlgn="base"/>
                      <a:r>
                        <a:rPr lang="id-ID" sz="1800" b="0" i="0" kern="1200">
                          <a:solidFill>
                            <a:schemeClr val="dk1"/>
                          </a:solidFill>
                          <a:effectLst/>
                          <a:latin typeface="+mn-lt"/>
                          <a:ea typeface="+mn-ea"/>
                          <a:cs typeface="+mn-cs"/>
                        </a:rPr>
                        <a:t>100km/120km/</a:t>
                      </a:r>
                      <a:endParaRPr lang="id-ID" sz="1800" b="0" i="0" kern="1200">
                        <a:solidFill>
                          <a:schemeClr val="dk1"/>
                        </a:solidFill>
                        <a:effectLst/>
                        <a:latin typeface="+mn-lt"/>
                        <a:ea typeface="+mn-ea"/>
                        <a:cs typeface="+mn-cs"/>
                      </a:endParaRPr>
                    </a:p>
                    <a:p>
                      <a:pPr fontAlgn="base"/>
                      <a:r>
                        <a:rPr lang="id-ID" sz="1800" b="0" i="0" kern="1200">
                          <a:solidFill>
                            <a:schemeClr val="dk1"/>
                          </a:solidFill>
                          <a:effectLst/>
                          <a:latin typeface="+mn-lt"/>
                          <a:ea typeface="+mn-ea"/>
                          <a:cs typeface="+mn-cs"/>
                        </a:rPr>
                        <a:t>150km</a:t>
                      </a:r>
                      <a:endParaRPr lang="id-ID" sz="1800" b="0" i="0" kern="1200">
                        <a:solidFill>
                          <a:schemeClr val="dk1"/>
                        </a:solidFill>
                        <a:effectLst/>
                        <a:latin typeface="+mn-lt"/>
                        <a:ea typeface="+mn-ea"/>
                        <a:cs typeface="+mn-cs"/>
                      </a:endParaRPr>
                    </a:p>
                  </a:txBody>
                  <a:tcPr/>
                </a:tc>
                <a:tc>
                  <a:txBody>
                    <a:bodyPr/>
                    <a:lstStyle/>
                    <a:p>
                      <a:pPr fontAlgn="base"/>
                      <a:r>
                        <a:rPr lang="id-ID" sz="1800" b="0" i="0" kern="1200">
                          <a:solidFill>
                            <a:schemeClr val="dk1"/>
                          </a:solidFill>
                          <a:effectLst/>
                          <a:latin typeface="+mn-lt"/>
                          <a:ea typeface="+mn-ea"/>
                          <a:cs typeface="+mn-cs"/>
                        </a:rPr>
                        <a:t>50nm/1310nm/1550nm</a:t>
                      </a:r>
                      <a:endParaRPr lang="id-ID" sz="1800" b="0" i="0" kern="1200">
                        <a:solidFill>
                          <a:schemeClr val="dk1"/>
                        </a:solidFill>
                        <a:effectLst/>
                        <a:latin typeface="+mn-lt"/>
                        <a:ea typeface="+mn-ea"/>
                        <a:cs typeface="+mn-cs"/>
                      </a:endParaRPr>
                    </a:p>
                    <a:p>
                      <a:pPr fontAlgn="base"/>
                      <a:r>
                        <a:rPr lang="id-ID" sz="1800" b="0" i="0" kern="1200">
                          <a:solidFill>
                            <a:schemeClr val="dk1"/>
                          </a:solidFill>
                          <a:effectLst/>
                          <a:latin typeface="+mn-lt"/>
                          <a:ea typeface="+mn-ea"/>
                          <a:cs typeface="+mn-cs"/>
                        </a:rPr>
                        <a:t>1310nm/1490nm/1550nm</a:t>
                      </a:r>
                      <a:endParaRPr lang="id-ID" sz="1800" b="0" i="0" kern="1200">
                        <a:solidFill>
                          <a:schemeClr val="dk1"/>
                        </a:solidFill>
                        <a:effectLst/>
                        <a:latin typeface="+mn-lt"/>
                        <a:ea typeface="+mn-ea"/>
                        <a:cs typeface="+mn-cs"/>
                      </a:endParaRPr>
                    </a:p>
                    <a:p>
                      <a:pPr fontAlgn="base"/>
                      <a:r>
                        <a:rPr lang="id-ID" sz="1800" b="0" i="0" kern="1200">
                          <a:solidFill>
                            <a:schemeClr val="dk1"/>
                          </a:solidFill>
                          <a:effectLst/>
                          <a:latin typeface="+mn-lt"/>
                          <a:ea typeface="+mn-ea"/>
                          <a:cs typeface="+mn-cs"/>
                        </a:rPr>
                        <a:t>1270nm-1610nm</a:t>
                      </a:r>
                      <a:endParaRPr lang="id-ID" sz="1800" b="0" i="0" kern="1200">
                        <a:solidFill>
                          <a:schemeClr val="dk1"/>
                        </a:solidFill>
                        <a:effectLst/>
                        <a:latin typeface="+mn-lt"/>
                        <a:ea typeface="+mn-ea"/>
                        <a:cs typeface="+mn-cs"/>
                      </a:endParaRPr>
                    </a:p>
                    <a:p>
                      <a:pPr fontAlgn="base"/>
                      <a:r>
                        <a:rPr lang="id-ID" sz="1800" b="0" i="0" kern="1200">
                          <a:solidFill>
                            <a:schemeClr val="dk1"/>
                          </a:solidFill>
                          <a:effectLst/>
                          <a:latin typeface="+mn-lt"/>
                          <a:ea typeface="+mn-ea"/>
                          <a:cs typeface="+mn-cs"/>
                        </a:rPr>
                        <a:t>ITU17~ITU61</a:t>
                      </a:r>
                      <a:endParaRPr lang="id-ID" sz="1800" b="0" i="0" kern="1200">
                        <a:solidFill>
                          <a:schemeClr val="dk1"/>
                        </a:solidFill>
                        <a:effectLst/>
                        <a:latin typeface="+mn-lt"/>
                        <a:ea typeface="+mn-ea"/>
                        <a:cs typeface="+mn-cs"/>
                      </a:endParaRPr>
                    </a:p>
                  </a:txBody>
                  <a:tcPr/>
                </a:tc>
              </a:tr>
              <a:tr h="370840">
                <a:tc>
                  <a:txBody>
                    <a:bodyPr/>
                    <a:lstStyle/>
                    <a:p>
                      <a:r>
                        <a:rPr lang="id-ID"/>
                        <a:t>SFP+</a:t>
                      </a:r>
                      <a:endParaRPr lang="id-ID"/>
                    </a:p>
                  </a:txBody>
                  <a:tcPr/>
                </a:tc>
                <a:tc>
                  <a:txBody>
                    <a:bodyPr/>
                    <a:lstStyle/>
                    <a:p>
                      <a:r>
                        <a:rPr lang="id-ID" sz="1800" b="0" i="0" kern="1200">
                          <a:solidFill>
                            <a:schemeClr val="dk1"/>
                          </a:solidFill>
                          <a:effectLst/>
                          <a:latin typeface="+mn-lt"/>
                          <a:ea typeface="+mn-ea"/>
                          <a:cs typeface="+mn-cs"/>
                        </a:rPr>
                        <a:t>6G/8.5G/10G</a:t>
                      </a:r>
                      <a:endParaRPr lang="id-ID"/>
                    </a:p>
                  </a:txBody>
                  <a:tcPr/>
                </a:tc>
                <a:tc>
                  <a:txBody>
                    <a:bodyPr/>
                    <a:lstStyle/>
                    <a:p>
                      <a:pPr fontAlgn="base"/>
                      <a:r>
                        <a:rPr lang="id-ID" sz="1800" b="0" i="0" kern="1200">
                          <a:solidFill>
                            <a:schemeClr val="dk1"/>
                          </a:solidFill>
                          <a:effectLst/>
                          <a:latin typeface="+mn-lt"/>
                          <a:ea typeface="+mn-ea"/>
                          <a:cs typeface="+mn-cs"/>
                        </a:rPr>
                        <a:t>Dual fiber</a:t>
                      </a:r>
                      <a:endParaRPr lang="id-ID" sz="1800" b="0" i="0" kern="1200">
                        <a:solidFill>
                          <a:schemeClr val="dk1"/>
                        </a:solidFill>
                        <a:effectLst/>
                        <a:latin typeface="+mn-lt"/>
                        <a:ea typeface="+mn-ea"/>
                        <a:cs typeface="+mn-cs"/>
                      </a:endParaRPr>
                    </a:p>
                    <a:p>
                      <a:pPr fontAlgn="base"/>
                      <a:r>
                        <a:rPr lang="id-ID" sz="1800" b="0" i="0" kern="1200">
                          <a:solidFill>
                            <a:schemeClr val="dk1"/>
                          </a:solidFill>
                          <a:effectLst/>
                          <a:latin typeface="+mn-lt"/>
                          <a:ea typeface="+mn-ea"/>
                          <a:cs typeface="+mn-cs"/>
                        </a:rPr>
                        <a:t>Single Fiber/WDM</a:t>
                      </a:r>
                      <a:endParaRPr lang="id-ID" sz="1800" b="0" i="0" kern="1200">
                        <a:solidFill>
                          <a:schemeClr val="dk1"/>
                        </a:solidFill>
                        <a:effectLst/>
                        <a:latin typeface="+mn-lt"/>
                        <a:ea typeface="+mn-ea"/>
                        <a:cs typeface="+mn-cs"/>
                      </a:endParaRPr>
                    </a:p>
                    <a:p>
                      <a:pPr fontAlgn="base"/>
                      <a:r>
                        <a:rPr lang="id-ID" sz="1800" b="0" i="0" kern="1200">
                          <a:solidFill>
                            <a:schemeClr val="dk1"/>
                          </a:solidFill>
                          <a:effectLst/>
                          <a:latin typeface="+mn-lt"/>
                          <a:ea typeface="+mn-ea"/>
                          <a:cs typeface="+mn-cs"/>
                        </a:rPr>
                        <a:t>CWDM</a:t>
                      </a:r>
                      <a:endParaRPr lang="id-ID" sz="1800" b="0" i="0" kern="1200">
                        <a:solidFill>
                          <a:schemeClr val="dk1"/>
                        </a:solidFill>
                        <a:effectLst/>
                        <a:latin typeface="+mn-lt"/>
                        <a:ea typeface="+mn-ea"/>
                        <a:cs typeface="+mn-cs"/>
                      </a:endParaRPr>
                    </a:p>
                    <a:p>
                      <a:pPr fontAlgn="base"/>
                      <a:r>
                        <a:rPr lang="id-ID" sz="1800" b="0" i="0" kern="1200">
                          <a:solidFill>
                            <a:schemeClr val="dk1"/>
                          </a:solidFill>
                          <a:effectLst/>
                          <a:latin typeface="+mn-lt"/>
                          <a:ea typeface="+mn-ea"/>
                          <a:cs typeface="+mn-cs"/>
                        </a:rPr>
                        <a:t>DWDM</a:t>
                      </a:r>
                      <a:endParaRPr lang="id-ID" sz="1800" b="0" i="0" kern="1200">
                        <a:solidFill>
                          <a:schemeClr val="dk1"/>
                        </a:solidFill>
                        <a:effectLst/>
                        <a:latin typeface="+mn-lt"/>
                        <a:ea typeface="+mn-ea"/>
                        <a:cs typeface="+mn-cs"/>
                      </a:endParaRPr>
                    </a:p>
                  </a:txBody>
                  <a:tcPr/>
                </a:tc>
                <a:tc>
                  <a:txBody>
                    <a:bodyPr/>
                    <a:lstStyle/>
                    <a:p>
                      <a:pPr fontAlgn="base"/>
                      <a:r>
                        <a:rPr lang="id-ID" sz="1800" b="0" i="0" kern="1200">
                          <a:solidFill>
                            <a:schemeClr val="dk1"/>
                          </a:solidFill>
                          <a:effectLst/>
                          <a:latin typeface="+mn-lt"/>
                          <a:ea typeface="+mn-ea"/>
                          <a:cs typeface="+mn-cs"/>
                        </a:rPr>
                        <a:t>220m/300m/</a:t>
                      </a:r>
                      <a:endParaRPr lang="id-ID" sz="1800" b="0" i="0" kern="1200">
                        <a:solidFill>
                          <a:schemeClr val="dk1"/>
                        </a:solidFill>
                        <a:effectLst/>
                        <a:latin typeface="+mn-lt"/>
                        <a:ea typeface="+mn-ea"/>
                        <a:cs typeface="+mn-cs"/>
                      </a:endParaRPr>
                    </a:p>
                    <a:p>
                      <a:pPr fontAlgn="base"/>
                      <a:r>
                        <a:rPr lang="id-ID" sz="1800" b="0" i="0" kern="1200">
                          <a:solidFill>
                            <a:schemeClr val="dk1"/>
                          </a:solidFill>
                          <a:effectLst/>
                          <a:latin typeface="+mn-lt"/>
                          <a:ea typeface="+mn-ea"/>
                          <a:cs typeface="+mn-cs"/>
                        </a:rPr>
                        <a:t>2km/10km/</a:t>
                      </a:r>
                      <a:endParaRPr lang="id-ID" sz="1800" b="0" i="0" kern="1200">
                        <a:solidFill>
                          <a:schemeClr val="dk1"/>
                        </a:solidFill>
                        <a:effectLst/>
                        <a:latin typeface="+mn-lt"/>
                        <a:ea typeface="+mn-ea"/>
                        <a:cs typeface="+mn-cs"/>
                      </a:endParaRPr>
                    </a:p>
                    <a:p>
                      <a:pPr fontAlgn="base"/>
                      <a:r>
                        <a:rPr lang="id-ID" sz="1800" b="0" i="0" kern="1200">
                          <a:solidFill>
                            <a:schemeClr val="dk1"/>
                          </a:solidFill>
                          <a:effectLst/>
                          <a:latin typeface="+mn-lt"/>
                          <a:ea typeface="+mn-ea"/>
                          <a:cs typeface="+mn-cs"/>
                        </a:rPr>
                        <a:t>20km/40km/</a:t>
                      </a:r>
                      <a:endParaRPr lang="id-ID" sz="1800" b="0" i="0" kern="1200">
                        <a:solidFill>
                          <a:schemeClr val="dk1"/>
                        </a:solidFill>
                        <a:effectLst/>
                        <a:latin typeface="+mn-lt"/>
                        <a:ea typeface="+mn-ea"/>
                        <a:cs typeface="+mn-cs"/>
                      </a:endParaRPr>
                    </a:p>
                    <a:p>
                      <a:pPr fontAlgn="base"/>
                      <a:r>
                        <a:rPr lang="id-ID" sz="1800" b="0" i="0" kern="1200">
                          <a:solidFill>
                            <a:schemeClr val="dk1"/>
                          </a:solidFill>
                          <a:effectLst/>
                          <a:latin typeface="+mn-lt"/>
                          <a:ea typeface="+mn-ea"/>
                          <a:cs typeface="+mn-cs"/>
                        </a:rPr>
                        <a:t>60km/80km</a:t>
                      </a:r>
                      <a:endParaRPr lang="id-ID" sz="1800" b="0" i="0" kern="1200">
                        <a:solidFill>
                          <a:schemeClr val="dk1"/>
                        </a:solidFill>
                        <a:effectLst/>
                        <a:latin typeface="+mn-lt"/>
                        <a:ea typeface="+mn-ea"/>
                        <a:cs typeface="+mn-cs"/>
                      </a:endParaRPr>
                    </a:p>
                  </a:txBody>
                  <a:tcPr/>
                </a:tc>
                <a:tc>
                  <a:txBody>
                    <a:bodyPr/>
                    <a:lstStyle/>
                    <a:p>
                      <a:r>
                        <a:rPr lang="id-ID" sz="1800" b="0" i="0" kern="1200">
                          <a:solidFill>
                            <a:schemeClr val="dk1"/>
                          </a:solidFill>
                          <a:effectLst/>
                          <a:latin typeface="+mn-lt"/>
                          <a:ea typeface="+mn-ea"/>
                          <a:cs typeface="+mn-cs"/>
                        </a:rPr>
                        <a:t>850nm/1310nm/1550nm</a:t>
                      </a:r>
                      <a:br>
                        <a:rPr lang="id-ID"/>
                      </a:br>
                      <a:r>
                        <a:rPr lang="id-ID" sz="1800" b="0" i="0" kern="1200">
                          <a:solidFill>
                            <a:schemeClr val="dk1"/>
                          </a:solidFill>
                          <a:effectLst/>
                          <a:latin typeface="+mn-lt"/>
                          <a:ea typeface="+mn-ea"/>
                          <a:cs typeface="+mn-cs"/>
                        </a:rPr>
                        <a:t>1270nm/1330nm</a:t>
                      </a:r>
                      <a:br>
                        <a:rPr lang="id-ID"/>
                      </a:br>
                      <a:r>
                        <a:rPr lang="id-ID" sz="1800" b="0" i="0" kern="1200">
                          <a:solidFill>
                            <a:schemeClr val="dk1"/>
                          </a:solidFill>
                          <a:effectLst/>
                          <a:latin typeface="+mn-lt"/>
                          <a:ea typeface="+mn-ea"/>
                          <a:cs typeface="+mn-cs"/>
                        </a:rPr>
                        <a:t>1270nm-1330nm</a:t>
                      </a:r>
                      <a:br>
                        <a:rPr lang="id-ID"/>
                      </a:br>
                      <a:r>
                        <a:rPr lang="id-ID" sz="1800" b="0" i="0" kern="1200">
                          <a:solidFill>
                            <a:schemeClr val="dk1"/>
                          </a:solidFill>
                          <a:effectLst/>
                          <a:latin typeface="+mn-lt"/>
                          <a:ea typeface="+mn-ea"/>
                          <a:cs typeface="+mn-cs"/>
                        </a:rPr>
                        <a:t>ITU17~ITU61</a:t>
                      </a:r>
                      <a:endParaRPr lang="id-ID"/>
                    </a:p>
                  </a:txBody>
                  <a:tcPr/>
                </a:tc>
              </a:tr>
            </a:tbl>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71364" y="2946960"/>
            <a:ext cx="4204448" cy="1325563"/>
          </a:xfrm>
        </p:spPr>
        <p:txBody>
          <a:bodyPr/>
          <a:lstStyle/>
          <a:p>
            <a:r>
              <a:rPr lang="id-ID" b="1">
                <a:solidFill>
                  <a:srgbClr val="7030A0"/>
                </a:solidFill>
              </a:rPr>
              <a:t>TERIMA KASIH ....</a:t>
            </a:r>
            <a:endParaRPr lang="id-ID" b="1">
              <a:solidFill>
                <a:srgbClr val="7030A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57286" y="321582"/>
            <a:ext cx="5156200" cy="1325563"/>
          </a:xfrm>
        </p:spPr>
        <p:txBody>
          <a:bodyPr/>
          <a:lstStyle/>
          <a:p>
            <a:r>
              <a:rPr lang="id-ID">
                <a:solidFill>
                  <a:srgbClr val="002060"/>
                </a:solidFill>
              </a:rPr>
              <a:t>Review ...</a:t>
            </a:r>
            <a:endParaRPr lang="id-ID">
              <a:solidFill>
                <a:srgbClr val="002060"/>
              </a:solidFill>
            </a:endParaRPr>
          </a:p>
        </p:txBody>
      </p:sp>
      <p:sp>
        <p:nvSpPr>
          <p:cNvPr id="3" name="Content Placeholder 2"/>
          <p:cNvSpPr>
            <a:spLocks noGrp="1"/>
          </p:cNvSpPr>
          <p:nvPr>
            <p:ph idx="1"/>
          </p:nvPr>
        </p:nvSpPr>
        <p:spPr>
          <a:xfrm>
            <a:off x="0" y="1918158"/>
            <a:ext cx="2627086" cy="540204"/>
          </a:xfrm>
          <a:solidFill>
            <a:srgbClr val="002060"/>
          </a:solidFill>
        </p:spPr>
        <p:txBody>
          <a:bodyPr/>
          <a:lstStyle/>
          <a:p>
            <a:pPr marL="0" indent="0">
              <a:buNone/>
            </a:pPr>
            <a:r>
              <a:rPr lang="id-ID">
                <a:solidFill>
                  <a:srgbClr val="FFFF00"/>
                </a:solidFill>
              </a:rPr>
              <a:t>Kekurangan ... ?</a:t>
            </a:r>
            <a:endParaRPr lang="id-ID">
              <a:solidFill>
                <a:srgbClr val="FFFF00"/>
              </a:solidFill>
            </a:endParaRPr>
          </a:p>
        </p:txBody>
      </p:sp>
      <p:sp>
        <p:nvSpPr>
          <p:cNvPr id="6" name="TextBox 5"/>
          <p:cNvSpPr txBox="1"/>
          <p:nvPr/>
        </p:nvSpPr>
        <p:spPr>
          <a:xfrm>
            <a:off x="286657" y="2487390"/>
            <a:ext cx="10134600" cy="3816425"/>
          </a:xfrm>
          <a:prstGeom prst="rect">
            <a:avLst/>
          </a:prstGeom>
          <a:noFill/>
        </p:spPr>
        <p:txBody>
          <a:bodyPr wrap="square" lIns="91436" tIns="45718" rIns="91436" bIns="45718" rtlCol="0">
            <a:spAutoFit/>
          </a:bodyPr>
          <a:lstStyle/>
          <a:p>
            <a:pPr marL="342900" indent="-342900" algn="just">
              <a:buFont typeface="Arial" panose="020B0604020202020204" pitchFamily="34" charset="0"/>
              <a:buChar char="•"/>
            </a:pPr>
            <a:r>
              <a:rPr lang="id-ID" sz="2200"/>
              <a:t>Proses instalasi cukup mahal dibandingkan instalasi jenis kabel yang lain, karena memerlukan alat khusus dan perangkat elektronik yang cukup mahal.</a:t>
            </a:r>
            <a:endParaRPr lang="id-ID" sz="2200"/>
          </a:p>
          <a:p>
            <a:pPr marL="342900" indent="-342900" algn="just">
              <a:buFont typeface="Arial" panose="020B0604020202020204" pitchFamily="34" charset="0"/>
              <a:buChar char="•"/>
            </a:pPr>
            <a:r>
              <a:rPr lang="id-ID" sz="2200"/>
              <a:t>Diperlukan teknisi khusus dalam menangani kerusakan karena harus mengerti menggunakan alat-alat khusus untuk fiber optik, dengan demikian diperlukan penambahan biaya.</a:t>
            </a:r>
            <a:endParaRPr lang="id-ID" sz="2200"/>
          </a:p>
          <a:p>
            <a:pPr marL="342900" indent="-342900" algn="just">
              <a:buFont typeface="Arial" panose="020B0604020202020204" pitchFamily="34" charset="0"/>
              <a:buChar char="•"/>
            </a:pPr>
            <a:r>
              <a:rPr lang="id-ID" sz="2200"/>
              <a:t>Kemungkinan masih adanya loss data pada jarak yang sangat jauh, sehingga diperlukan repeater untuk mengurangi terjadinya loss.</a:t>
            </a:r>
            <a:endParaRPr lang="id-ID" sz="2200"/>
          </a:p>
          <a:p>
            <a:pPr marL="342900" indent="-342900" algn="just">
              <a:buFont typeface="Arial" panose="020B0604020202020204" pitchFamily="34" charset="0"/>
              <a:buChar char="•"/>
            </a:pPr>
            <a:r>
              <a:rPr lang="en-US" sz="2200"/>
              <a:t>Instalasi dan Maintenance menggunakan </a:t>
            </a:r>
            <a:r>
              <a:rPr lang="it-IT" sz="2200"/>
              <a:t>tenaga yang ahli.</a:t>
            </a:r>
            <a:endParaRPr lang="id-ID" sz="2200"/>
          </a:p>
          <a:p>
            <a:pPr marL="342900" indent="-342900" algn="just">
              <a:buFont typeface="Arial" panose="020B0604020202020204" pitchFamily="34" charset="0"/>
              <a:buChar char="•"/>
            </a:pPr>
            <a:r>
              <a:rPr lang="en-US" sz="2200"/>
              <a:t>Kabel fiber optik menggunakan gelombang cahaya untuk mentransmisikan data, maka kabel jaringan jenis ini tidak dapat diinstal dalam jalur yang berbelok  secara  tajam  atau  menyudut.</a:t>
            </a:r>
            <a:endParaRPr lang="id-ID" sz="2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57285" y="321582"/>
            <a:ext cx="6317343" cy="1325563"/>
          </a:xfrm>
        </p:spPr>
        <p:txBody>
          <a:bodyPr/>
          <a:lstStyle/>
          <a:p>
            <a:r>
              <a:rPr lang="id-ID">
                <a:solidFill>
                  <a:srgbClr val="002060"/>
                </a:solidFill>
              </a:rPr>
              <a:t>Prinsip dasar Fiber Optic ...</a:t>
            </a:r>
            <a:endParaRPr lang="id-ID">
              <a:solidFill>
                <a:srgbClr val="002060"/>
              </a:solidFill>
            </a:endParaRPr>
          </a:p>
        </p:txBody>
      </p:sp>
      <p:sp>
        <p:nvSpPr>
          <p:cNvPr id="6" name="TextBox 5"/>
          <p:cNvSpPr txBox="1"/>
          <p:nvPr/>
        </p:nvSpPr>
        <p:spPr>
          <a:xfrm>
            <a:off x="286657" y="1626782"/>
            <a:ext cx="6383084" cy="4493534"/>
          </a:xfrm>
          <a:prstGeom prst="rect">
            <a:avLst/>
          </a:prstGeom>
          <a:noFill/>
        </p:spPr>
        <p:txBody>
          <a:bodyPr wrap="square" lIns="91436" tIns="45718" rIns="91436" bIns="45718" rtlCol="0">
            <a:spAutoFit/>
          </a:bodyPr>
          <a:lstStyle/>
          <a:p>
            <a:pPr marL="342900" indent="-342900" algn="just">
              <a:buFont typeface="Arial" panose="020B0604020202020204" pitchFamily="34" charset="0"/>
              <a:buChar char="•"/>
            </a:pPr>
            <a:r>
              <a:rPr lang="id-ID" sz="2200"/>
              <a:t>Bekerja dengan memanfaatkan sifat cahaya yang unik</a:t>
            </a:r>
            <a:endParaRPr lang="id-ID" sz="2200"/>
          </a:p>
          <a:p>
            <a:pPr marL="342900" indent="-342900" algn="just">
              <a:buFont typeface="Arial" panose="020B0604020202020204" pitchFamily="34" charset="0"/>
              <a:buChar char="•"/>
            </a:pPr>
            <a:r>
              <a:rPr lang="id-ID" sz="2200"/>
              <a:t>Mempunyai kecepatan sangat tinggi dan dapat dibelokkan yang disebut refleksi internal total. </a:t>
            </a:r>
            <a:endParaRPr lang="id-ID" sz="2200"/>
          </a:p>
          <a:p>
            <a:pPr marL="342900" indent="-342900" algn="just">
              <a:buFont typeface="Arial" panose="020B0604020202020204" pitchFamily="34" charset="0"/>
              <a:buChar char="•"/>
            </a:pPr>
            <a:r>
              <a:rPr lang="id-ID" sz="2200"/>
              <a:t>Refleksi internal total merupakan fenomena optik yang terjadi jika cahaya mengenai perbatasan antara dua medium dengan sudut lebih besar dari sudut kritis yang diukur secara normal terhadap permukaan. </a:t>
            </a:r>
            <a:endParaRPr lang="id-ID" sz="2200"/>
          </a:p>
          <a:p>
            <a:pPr marL="342900" indent="-342900" algn="just">
              <a:buFont typeface="Arial" panose="020B0604020202020204" pitchFamily="34" charset="0"/>
              <a:buChar char="•"/>
            </a:pPr>
            <a:r>
              <a:rPr lang="id-ID" sz="2200"/>
              <a:t>Fenomena ini hanya dapat terjadi jika cahaya merambat dari medium dengan indeks bias yang lebih besar menuju medium dengan indeks bias yang lebih kecil</a:t>
            </a:r>
            <a:endParaRPr lang="id-ID" sz="2200"/>
          </a:p>
        </p:txBody>
      </p:sp>
      <p:pic>
        <p:nvPicPr>
          <p:cNvPr id="7" name="Picture 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6946890" y="1647145"/>
            <a:ext cx="4655476" cy="327047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57285" y="321582"/>
            <a:ext cx="6317343" cy="1325563"/>
          </a:xfrm>
        </p:spPr>
        <p:txBody>
          <a:bodyPr/>
          <a:lstStyle/>
          <a:p>
            <a:r>
              <a:rPr lang="id-ID">
                <a:solidFill>
                  <a:srgbClr val="002060"/>
                </a:solidFill>
              </a:rPr>
              <a:t>Prinsip dasar Fiber Optic ...</a:t>
            </a:r>
            <a:endParaRPr lang="id-ID">
              <a:solidFill>
                <a:srgbClr val="002060"/>
              </a:solidFill>
            </a:endParaRPr>
          </a:p>
        </p:txBody>
      </p:sp>
      <p:sp>
        <p:nvSpPr>
          <p:cNvPr id="6" name="TextBox 5"/>
          <p:cNvSpPr txBox="1"/>
          <p:nvPr/>
        </p:nvSpPr>
        <p:spPr>
          <a:xfrm>
            <a:off x="421128" y="1843413"/>
            <a:ext cx="4621520" cy="3816425"/>
          </a:xfrm>
          <a:prstGeom prst="rect">
            <a:avLst/>
          </a:prstGeom>
          <a:noFill/>
        </p:spPr>
        <p:txBody>
          <a:bodyPr wrap="square" lIns="91436" tIns="45718" rIns="91436" bIns="45718" rtlCol="0">
            <a:spAutoFit/>
          </a:bodyPr>
          <a:lstStyle/>
          <a:p>
            <a:pPr algn="just"/>
            <a:r>
              <a:rPr lang="id-ID" sz="2200"/>
              <a:t>Dalam sistem komunikasi serat optik, informasi diubah menjadi sinyal optik (cahaya) dengan menggunakan sumber cahaya LED atau Diode Laser dengan dasar hukum pemantulan sempurna, sinyal optik yang berisi informasi dilewatkan sepanjang serat sampai pada penerima, selanjutnya detektor optik akan mengubah sinyal optik tersebut menjadi sinyal listrik kembali</a:t>
            </a:r>
            <a:endParaRPr lang="id-ID" sz="2200"/>
          </a:p>
        </p:txBody>
      </p:sp>
      <p:pic>
        <p:nvPicPr>
          <p:cNvPr id="4" name="Picture 3"/>
          <p:cNvPicPr>
            <a:picLocks noChangeAspect="1"/>
          </p:cNvPicPr>
          <p:nvPr/>
        </p:nvPicPr>
        <p:blipFill rotWithShape="1">
          <a:blip r:embed="rId1">
            <a:extLst>
              <a:ext uri="{28A0092B-C50C-407E-A947-70E740481C1C}">
                <a14:useLocalDpi xmlns:a14="http://schemas.microsoft.com/office/drawing/2010/main" val="0"/>
              </a:ext>
            </a:extLst>
          </a:blip>
          <a:srcRect l="3588" t="12453" r="4434" b="27171"/>
          <a:stretch>
            <a:fillRect/>
          </a:stretch>
        </p:blipFill>
        <p:spPr>
          <a:xfrm>
            <a:off x="5365376" y="2339789"/>
            <a:ext cx="6414247" cy="206780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57285" y="321582"/>
            <a:ext cx="6317343" cy="1325563"/>
          </a:xfrm>
        </p:spPr>
        <p:txBody>
          <a:bodyPr/>
          <a:lstStyle/>
          <a:p>
            <a:r>
              <a:rPr lang="id-ID">
                <a:solidFill>
                  <a:srgbClr val="002060"/>
                </a:solidFill>
              </a:rPr>
              <a:t>Prinsip dasar Fiber Optic ...</a:t>
            </a:r>
            <a:endParaRPr lang="id-ID">
              <a:solidFill>
                <a:srgbClr val="002060"/>
              </a:solidFill>
            </a:endParaRPr>
          </a:p>
        </p:txBody>
      </p:sp>
      <p:sp>
        <p:nvSpPr>
          <p:cNvPr id="6" name="TextBox 5"/>
          <p:cNvSpPr txBox="1"/>
          <p:nvPr/>
        </p:nvSpPr>
        <p:spPr>
          <a:xfrm>
            <a:off x="276846" y="1647145"/>
            <a:ext cx="5724179" cy="4832088"/>
          </a:xfrm>
          <a:prstGeom prst="rect">
            <a:avLst/>
          </a:prstGeom>
          <a:noFill/>
        </p:spPr>
        <p:txBody>
          <a:bodyPr wrap="square" lIns="91436" tIns="45718" rIns="91436" bIns="45718" rtlCol="0">
            <a:spAutoFit/>
          </a:bodyPr>
          <a:lstStyle/>
          <a:p>
            <a:pPr marL="342900" indent="-342900">
              <a:buFont typeface="Arial" panose="020B0604020202020204" pitchFamily="34" charset="0"/>
              <a:buChar char="•"/>
            </a:pPr>
            <a:r>
              <a:rPr lang="id-ID" sz="2200"/>
              <a:t>Driver berfungsi mengubah sinyal elektrik menjadi sinyal optik.</a:t>
            </a:r>
            <a:endParaRPr lang="id-ID" sz="2200"/>
          </a:p>
          <a:p>
            <a:pPr marL="342900" indent="-342900">
              <a:buFont typeface="Arial" panose="020B0604020202020204" pitchFamily="34" charset="0"/>
              <a:buChar char="•"/>
            </a:pPr>
            <a:r>
              <a:rPr lang="id-ID" sz="2200"/>
              <a:t>Sumber Optik (Cahaya) dapat  menggunakan LED atau LASER. </a:t>
            </a:r>
            <a:endParaRPr lang="id-ID" sz="2200"/>
          </a:p>
          <a:p>
            <a:pPr marL="342900" indent="-342900">
              <a:buFont typeface="Arial" panose="020B0604020202020204" pitchFamily="34" charset="0"/>
              <a:buChar char="•"/>
            </a:pPr>
            <a:r>
              <a:rPr lang="id-ID" sz="2200"/>
              <a:t>LED merupakan perangkat yang memancarkan cahaya dengan arah menyebar, digunakan untuk serat optik multimode step indeks. </a:t>
            </a:r>
            <a:endParaRPr lang="id-ID" sz="2200"/>
          </a:p>
          <a:p>
            <a:pPr marL="342900" indent="-342900">
              <a:buFont typeface="Arial" panose="020B0604020202020204" pitchFamily="34" charset="0"/>
              <a:buChar char="•"/>
            </a:pPr>
            <a:r>
              <a:rPr lang="id-ID" sz="2200"/>
              <a:t>LASER dapat memancarkan cahaya dengan daya 10-100 kali lebih besar dibandingkan dengan LED, digunakan untuk serat optik singlemode step indeks. </a:t>
            </a:r>
            <a:endParaRPr lang="id-ID" sz="2200"/>
          </a:p>
          <a:p>
            <a:pPr marL="342900" indent="-342900">
              <a:buFont typeface="Arial" panose="020B0604020202020204" pitchFamily="34" charset="0"/>
              <a:buChar char="•"/>
            </a:pPr>
            <a:r>
              <a:rPr lang="id-ID" sz="2200"/>
              <a:t>Detektor Optik berfungsi untuk mengubah kembali sinyal optik menjadi sinyal elektrik. </a:t>
            </a:r>
            <a:endParaRPr lang="id-ID" sz="2200"/>
          </a:p>
        </p:txBody>
      </p:sp>
      <p:pic>
        <p:nvPicPr>
          <p:cNvPr id="3" name="Picture 2"/>
          <p:cNvPicPr>
            <a:picLocks noChangeAspect="1"/>
          </p:cNvPicPr>
          <p:nvPr/>
        </p:nvPicPr>
        <p:blipFill rotWithShape="1">
          <a:blip r:embed="rId1" cstate="print">
            <a:extLst>
              <a:ext uri="{28A0092B-C50C-407E-A947-70E740481C1C}">
                <a14:useLocalDpi xmlns:a14="http://schemas.microsoft.com/office/drawing/2010/main" val="0"/>
              </a:ext>
            </a:extLst>
          </a:blip>
          <a:srcRect r="5262" b="9190"/>
          <a:stretch>
            <a:fillRect/>
          </a:stretch>
        </p:blipFill>
        <p:spPr>
          <a:xfrm>
            <a:off x="6001025" y="1803072"/>
            <a:ext cx="5388634" cy="345472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57285" y="321582"/>
            <a:ext cx="6317343" cy="1325563"/>
          </a:xfrm>
        </p:spPr>
        <p:txBody>
          <a:bodyPr/>
          <a:lstStyle/>
          <a:p>
            <a:r>
              <a:rPr lang="id-ID">
                <a:solidFill>
                  <a:srgbClr val="002060"/>
                </a:solidFill>
              </a:rPr>
              <a:t>Struktur Fiber Optic ...</a:t>
            </a:r>
            <a:endParaRPr lang="id-ID">
              <a:solidFill>
                <a:srgbClr val="002060"/>
              </a:solidFill>
            </a:endParaRPr>
          </a:p>
        </p:txBody>
      </p:sp>
      <p:sp>
        <p:nvSpPr>
          <p:cNvPr id="6" name="TextBox 5"/>
          <p:cNvSpPr txBox="1"/>
          <p:nvPr/>
        </p:nvSpPr>
        <p:spPr>
          <a:xfrm>
            <a:off x="300104" y="1647145"/>
            <a:ext cx="5670390" cy="4832088"/>
          </a:xfrm>
          <a:prstGeom prst="rect">
            <a:avLst/>
          </a:prstGeom>
          <a:noFill/>
        </p:spPr>
        <p:txBody>
          <a:bodyPr wrap="square" lIns="91436" tIns="45718" rIns="91436" bIns="45718" rtlCol="0">
            <a:spAutoFit/>
          </a:bodyPr>
          <a:lstStyle/>
          <a:p>
            <a:pPr marL="342900" indent="-342900" algn="just">
              <a:buFont typeface="Arial" panose="020B0604020202020204" pitchFamily="34" charset="0"/>
              <a:buChar char="•"/>
            </a:pPr>
            <a:r>
              <a:rPr lang="id-ID" sz="2200"/>
              <a:t>Core berfungsi untuk menentukan cahaya merambat dari satu ujung ke ujung lainnya dan juga tempat merambatnya cahaya pada serat optik. Memiliki diameter 10 µm – 50 µm.</a:t>
            </a:r>
            <a:endParaRPr lang="id-ID" sz="2200"/>
          </a:p>
          <a:p>
            <a:pPr marL="342900" indent="-342900" algn="just">
              <a:buFont typeface="Arial" panose="020B0604020202020204" pitchFamily="34" charset="0"/>
              <a:buChar char="•"/>
            </a:pPr>
            <a:r>
              <a:rPr lang="id-ID" sz="2200"/>
              <a:t>Cladding berfungsi sebagai cermin yaitu memantulkan cahaya agar dapat merambat ke ujung lainnya. Cladding merupakan selubung dari core. Diameter cladding antara 5 µm – 250 µm.</a:t>
            </a:r>
            <a:endParaRPr lang="id-ID" sz="2200"/>
          </a:p>
          <a:p>
            <a:pPr marL="342900" indent="-342900" algn="just">
              <a:buFont typeface="Arial" panose="020B0604020202020204" pitchFamily="34" charset="0"/>
              <a:buChar char="•"/>
            </a:pPr>
            <a:r>
              <a:rPr lang="id-ID" sz="2200"/>
              <a:t>Coating berfungsi sebagai pelindung mekanis pada serat optik dan identitas kode warna serta untuk melindungi serat optik dari kerusakan.</a:t>
            </a:r>
            <a:endParaRPr lang="id-ID" sz="2200"/>
          </a:p>
        </p:txBody>
      </p:sp>
      <p:pic>
        <p:nvPicPr>
          <p:cNvPr id="5" name="Picture 4"/>
          <p:cNvPicPr>
            <a:picLocks noChangeAspect="1"/>
          </p:cNvPicPr>
          <p:nvPr/>
        </p:nvPicPr>
        <p:blipFill>
          <a:blip r:embed="rId1"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115956" y="2409052"/>
            <a:ext cx="5910022" cy="247201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20717</Words>
  <Application>WPS Presentation</Application>
  <PresentationFormat>Widescreen</PresentationFormat>
  <Paragraphs>676</Paragraphs>
  <Slides>43</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43</vt:i4>
      </vt:variant>
    </vt:vector>
  </HeadingPairs>
  <TitlesOfParts>
    <vt:vector size="51" baseType="lpstr">
      <vt:lpstr>Arial</vt:lpstr>
      <vt:lpstr>SimSun</vt:lpstr>
      <vt:lpstr>Wingdings</vt:lpstr>
      <vt:lpstr>Calibri Light</vt:lpstr>
      <vt:lpstr>Calibri</vt:lpstr>
      <vt:lpstr>Microsoft YaHei</vt:lpstr>
      <vt:lpstr>Arial Unicode MS</vt:lpstr>
      <vt:lpstr>Office Theme</vt:lpstr>
      <vt:lpstr>Dasar-dasar Fiber Optic</vt:lpstr>
      <vt:lpstr>PowerPoint 演示文稿</vt:lpstr>
      <vt:lpstr>Review ...</vt:lpstr>
      <vt:lpstr>Review ...</vt:lpstr>
      <vt:lpstr>Review ...</vt:lpstr>
      <vt:lpstr>Prinsip dasar Fiber Optic ...</vt:lpstr>
      <vt:lpstr>Prinsip dasar Fiber Optic ...</vt:lpstr>
      <vt:lpstr>Prinsip dasar Fiber Optic ...</vt:lpstr>
      <vt:lpstr>Struktur Fiber Optic ...</vt:lpstr>
      <vt:lpstr>Tipe Fiber Optic</vt:lpstr>
      <vt:lpstr>Tipe Fiber Optic</vt:lpstr>
      <vt:lpstr>Tipe Fiber Optic</vt:lpstr>
      <vt:lpstr>Jenis Fiber Optic</vt:lpstr>
      <vt:lpstr>Jenis Fiber Optic Berdasarkan Mode</vt:lpstr>
      <vt:lpstr>Jenis Fiber Optic Berdasarkan Mode</vt:lpstr>
      <vt:lpstr>Kode Warna Fiber Optic ...</vt:lpstr>
      <vt:lpstr>Kapasitas Fiber Optic...</vt:lpstr>
      <vt:lpstr>PowerPoint 演示文稿</vt:lpstr>
      <vt:lpstr>Jenis Konektor</vt:lpstr>
      <vt:lpstr>Jenis Konektor</vt:lpstr>
      <vt:lpstr>Perangkat Pasif Fiber Optic</vt:lpstr>
      <vt:lpstr>Perangkat Pasif Fiber Optic</vt:lpstr>
      <vt:lpstr>Perangkat Pasif Fiber Optic</vt:lpstr>
      <vt:lpstr>Perangkat Pasif Fiber Optic</vt:lpstr>
      <vt:lpstr>Perangkat Pasif Fiber Optic</vt:lpstr>
      <vt:lpstr>Alat Kerja Fiber Optic</vt:lpstr>
      <vt:lpstr>Alat Kerja Fiber Optic</vt:lpstr>
      <vt:lpstr>Alat Kerja Fiber Optic</vt:lpstr>
      <vt:lpstr>Alat Kerja Fiber Optic</vt:lpstr>
      <vt:lpstr>Perangkat Aktif Fiber Optic</vt:lpstr>
      <vt:lpstr>Perangkat Aktif Fiber Optic</vt:lpstr>
      <vt:lpstr>Perangkat Aktif Fiber Optic</vt:lpstr>
      <vt:lpstr>Perangkat Aktif Fiber Optic</vt:lpstr>
      <vt:lpstr>Perangkat Aktif Fiber Optic</vt:lpstr>
      <vt:lpstr>Perangkat Aktif Fiber Optic</vt:lpstr>
      <vt:lpstr>Perangkat Aktif Fiber Optic</vt:lpstr>
      <vt:lpstr>Perangkat Aktif Fiber Optic</vt:lpstr>
      <vt:lpstr>Perangkat Aktif Fiber Optic</vt:lpstr>
      <vt:lpstr>Perangkat Aktif Fiber Optic</vt:lpstr>
      <vt:lpstr>Perangkat Aktif Fiber Optic</vt:lpstr>
      <vt:lpstr>Perangkat Aktif Fiber Optic</vt:lpstr>
      <vt:lpstr>Perangkat Aktif Fiber Optic</vt:lpstr>
      <vt:lpstr>TERIMA KASIH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Pengenalan Fiber Optic</dc:title>
  <dc:creator>arbudiman</dc:creator>
  <cp:lastModifiedBy>Dewi Yuda Ningrat</cp:lastModifiedBy>
  <cp:revision>82</cp:revision>
  <dcterms:created xsi:type="dcterms:W3CDTF">2018-05-05T03:17:00Z</dcterms:created>
  <dcterms:modified xsi:type="dcterms:W3CDTF">2024-07-29T00:29:47Z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2024-01-03T04:08:15Z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a4950940-3edb-48bc-bfc4-f410c99fff68</vt:lpwstr>
  </property>
  <property fmtid="{D5CDD505-2E9C-101B-9397-08002B2CF9AE}" pid="7" name="MSIP_Label_defa4170-0d19-0005-0004-bc88714345d2_ActionId">
    <vt:lpwstr>39413f0c-7ba6-4e59-a15a-1fea42e3b8c2</vt:lpwstr>
  </property>
  <property fmtid="{D5CDD505-2E9C-101B-9397-08002B2CF9AE}" pid="8" name="MSIP_Label_defa4170-0d19-0005-0004-bc88714345d2_ContentBits">
    <vt:lpwstr>0</vt:lpwstr>
  </property>
  <property fmtid="{D5CDD505-2E9C-101B-9397-08002B2CF9AE}" pid="9" name="ICV">
    <vt:lpwstr>7D89A9A9B40C4B06927BD75700909427_12</vt:lpwstr>
  </property>
  <property fmtid="{D5CDD505-2E9C-101B-9397-08002B2CF9AE}" pid="10" name="KSOProductBuildVer">
    <vt:lpwstr>1033-12.2.0.17119</vt:lpwstr>
  </property>
</Properties>
</file>